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0" r:id="rId2"/>
    <p:sldId id="265" r:id="rId3"/>
    <p:sldId id="280" r:id="rId4"/>
    <p:sldId id="267" r:id="rId5"/>
    <p:sldId id="268" r:id="rId6"/>
    <p:sldId id="277" r:id="rId7"/>
    <p:sldId id="276" r:id="rId8"/>
    <p:sldId id="275" r:id="rId9"/>
    <p:sldId id="273"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53887-62F8-4FD1-81F3-07F672DB81CA}" type="datetimeFigureOut">
              <a:rPr lang="en-ZA" smtClean="0"/>
              <a:t>2022/11/28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E4FE4-9368-4B7D-A004-21B78D01114D}" type="slidenum">
              <a:rPr lang="en-ZA" smtClean="0"/>
              <a:t>‹#›</a:t>
            </a:fld>
            <a:endParaRPr lang="en-ZA"/>
          </a:p>
        </p:txBody>
      </p:sp>
    </p:spTree>
    <p:extLst>
      <p:ext uri="{BB962C8B-B14F-4D97-AF65-F5344CB8AC3E}">
        <p14:creationId xmlns:p14="http://schemas.microsoft.com/office/powerpoint/2010/main" val="71596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Exploratory</a:t>
            </a:r>
            <a:r>
              <a:rPr lang="en-US" baseline="0" dirty="0" smtClean="0"/>
              <a:t> when you do not have a pre-defined idea of the structure or how many dimensions are in a set of variables. It is confirmatory when you want to test specific hypothesis about the structure or the number of dimensions underlying a set of variables. In your data you may think there are 2 dimensions and you want to verify that.</a:t>
            </a:r>
            <a:endParaRPr lang="en-US" dirty="0"/>
          </a:p>
        </p:txBody>
      </p:sp>
      <p:sp>
        <p:nvSpPr>
          <p:cNvPr id="4" name="Slide Number Placeholder 3"/>
          <p:cNvSpPr>
            <a:spLocks noGrp="1"/>
          </p:cNvSpPr>
          <p:nvPr>
            <p:ph type="sldNum" sz="quarter" idx="10"/>
          </p:nvPr>
        </p:nvSpPr>
        <p:spPr/>
        <p:txBody>
          <a:bodyPr/>
          <a:lstStyle/>
          <a:p>
            <a:fld id="{24FE4FE4-9368-4B7D-A004-21B78D01114D}" type="slidenum">
              <a:rPr lang="en-ZA" smtClean="0"/>
              <a:t>2</a:t>
            </a:fld>
            <a:endParaRPr lang="en-ZA"/>
          </a:p>
        </p:txBody>
      </p:sp>
    </p:spTree>
    <p:extLst>
      <p:ext uri="{BB962C8B-B14F-4D97-AF65-F5344CB8AC3E}">
        <p14:creationId xmlns:p14="http://schemas.microsoft.com/office/powerpoint/2010/main" val="39027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see whether the scale represents one unitary construct</a:t>
            </a:r>
            <a:r>
              <a:rPr lang="en-US" baseline="0" dirty="0" smtClean="0"/>
              <a:t> or not. It is assessing the perceptions.</a:t>
            </a:r>
            <a:endParaRPr lang="en-US" dirty="0"/>
          </a:p>
        </p:txBody>
      </p:sp>
      <p:sp>
        <p:nvSpPr>
          <p:cNvPr id="4" name="Slide Number Placeholder 3"/>
          <p:cNvSpPr>
            <a:spLocks noGrp="1"/>
          </p:cNvSpPr>
          <p:nvPr>
            <p:ph type="sldNum" sz="quarter" idx="10"/>
          </p:nvPr>
        </p:nvSpPr>
        <p:spPr/>
        <p:txBody>
          <a:bodyPr/>
          <a:lstStyle/>
          <a:p>
            <a:fld id="{24FE4FE4-9368-4B7D-A004-21B78D01114D}" type="slidenum">
              <a:rPr lang="en-ZA" smtClean="0"/>
              <a:t>3</a:t>
            </a:fld>
            <a:endParaRPr lang="en-ZA"/>
          </a:p>
        </p:txBody>
      </p:sp>
    </p:spTree>
    <p:extLst>
      <p:ext uri="{BB962C8B-B14F-4D97-AF65-F5344CB8AC3E}">
        <p14:creationId xmlns:p14="http://schemas.microsoft.com/office/powerpoint/2010/main" val="388176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Factor analysis,</a:t>
            </a:r>
            <a:r>
              <a:rPr lang="en-GB" baseline="0" dirty="0" smtClean="0"/>
              <a:t> in the sense of exploratory factor analysis is a statistical technique for data reduction. It reduces the number of variables in analysis by describing linear combinations of the variables that contain most of the information and that we hope, admit meaningful interpretation and not produce spurious results.</a:t>
            </a:r>
            <a:endParaRPr lang="en-ZA" dirty="0"/>
          </a:p>
        </p:txBody>
      </p:sp>
      <p:sp>
        <p:nvSpPr>
          <p:cNvPr id="4" name="Slide Number Placeholder 3"/>
          <p:cNvSpPr>
            <a:spLocks noGrp="1"/>
          </p:cNvSpPr>
          <p:nvPr>
            <p:ph type="sldNum" sz="quarter" idx="10"/>
          </p:nvPr>
        </p:nvSpPr>
        <p:spPr/>
        <p:txBody>
          <a:bodyPr/>
          <a:lstStyle/>
          <a:p>
            <a:fld id="{24FE4FE4-9368-4B7D-A004-21B78D01114D}" type="slidenum">
              <a:rPr lang="en-ZA" smtClean="0"/>
              <a:t>4</a:t>
            </a:fld>
            <a:endParaRPr lang="en-ZA"/>
          </a:p>
        </p:txBody>
      </p:sp>
    </p:spTree>
    <p:extLst>
      <p:ext uri="{BB962C8B-B14F-4D97-AF65-F5344CB8AC3E}">
        <p14:creationId xmlns:p14="http://schemas.microsoft.com/office/powerpoint/2010/main" val="426212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Significant </a:t>
            </a:r>
            <a:r>
              <a:rPr lang="en-GB" dirty="0" err="1" smtClean="0"/>
              <a:t>Barlett’s</a:t>
            </a:r>
            <a:r>
              <a:rPr lang="en-GB" dirty="0" smtClean="0"/>
              <a:t> test</a:t>
            </a:r>
            <a:r>
              <a:rPr lang="en-GB" baseline="0" dirty="0" smtClean="0"/>
              <a:t> indicates there are sufficient </a:t>
            </a:r>
            <a:r>
              <a:rPr lang="en-GB" baseline="0" dirty="0" err="1" smtClean="0"/>
              <a:t>intercorrelations</a:t>
            </a:r>
            <a:r>
              <a:rPr lang="en-GB" baseline="0" dirty="0" smtClean="0"/>
              <a:t> to conduct factor analysis. A KMO of at least 0,50 or higher provides an overall measure of the overlap or shared variance btw pairs of variables. We want to identify items that are related and provide unique information to the factors we are attempting to identify. So the higher values indicate overlap but not to the point of hindering the analysis due to </a:t>
            </a:r>
            <a:r>
              <a:rPr lang="en-GB" baseline="0" dirty="0" err="1" smtClean="0"/>
              <a:t>multicolinearity</a:t>
            </a:r>
            <a:r>
              <a:rPr lang="en-GB" baseline="0" dirty="0" smtClean="0"/>
              <a:t>. </a:t>
            </a:r>
            <a:endParaRPr lang="en-ZA" dirty="0"/>
          </a:p>
        </p:txBody>
      </p:sp>
      <p:sp>
        <p:nvSpPr>
          <p:cNvPr id="4" name="Slide Number Placeholder 3"/>
          <p:cNvSpPr>
            <a:spLocks noGrp="1"/>
          </p:cNvSpPr>
          <p:nvPr>
            <p:ph type="sldNum" sz="quarter" idx="10"/>
          </p:nvPr>
        </p:nvSpPr>
        <p:spPr/>
        <p:txBody>
          <a:bodyPr/>
          <a:lstStyle/>
          <a:p>
            <a:fld id="{24FE4FE4-9368-4B7D-A004-21B78D01114D}" type="slidenum">
              <a:rPr lang="en-ZA" smtClean="0"/>
              <a:t>5</a:t>
            </a:fld>
            <a:endParaRPr lang="en-ZA"/>
          </a:p>
        </p:txBody>
      </p:sp>
    </p:spTree>
    <p:extLst>
      <p:ext uri="{BB962C8B-B14F-4D97-AF65-F5344CB8AC3E}">
        <p14:creationId xmlns:p14="http://schemas.microsoft.com/office/powerpoint/2010/main" val="293336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050" dirty="0" smtClean="0">
                <a:effectLst/>
              </a:rPr>
              <a:t>AISC: Adjusted Item-Scale</a:t>
            </a:r>
            <a:r>
              <a:rPr lang="en-ZA" sz="1050" baseline="0" dirty="0" smtClean="0">
                <a:effectLst/>
              </a:rPr>
              <a:t> Correlation. </a:t>
            </a:r>
            <a:r>
              <a:rPr lang="en-ZA" sz="1050" dirty="0" smtClean="0">
                <a:effectLst/>
              </a:rPr>
              <a:t>α examines reliability by determining the internal consistency of a test or average correlation of items (variables) within the test</a:t>
            </a:r>
            <a:endParaRPr lang="en-ZA" sz="9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10"/>
          </p:nvPr>
        </p:nvSpPr>
        <p:spPr/>
        <p:txBody>
          <a:bodyPr/>
          <a:lstStyle/>
          <a:p>
            <a:fld id="{24FE4FE4-9368-4B7D-A004-21B78D01114D}" type="slidenum">
              <a:rPr lang="en-ZA" smtClean="0"/>
              <a:t>7</a:t>
            </a:fld>
            <a:endParaRPr lang="en-ZA"/>
          </a:p>
        </p:txBody>
      </p:sp>
    </p:spTree>
    <p:extLst>
      <p:ext uri="{BB962C8B-B14F-4D97-AF65-F5344CB8AC3E}">
        <p14:creationId xmlns:p14="http://schemas.microsoft.com/office/powerpoint/2010/main" val="66199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Significant </a:t>
            </a:r>
            <a:r>
              <a:rPr lang="en-GB" dirty="0" err="1" smtClean="0"/>
              <a:t>Barlett’s</a:t>
            </a:r>
            <a:r>
              <a:rPr lang="en-GB" dirty="0" smtClean="0"/>
              <a:t> test</a:t>
            </a:r>
            <a:r>
              <a:rPr lang="en-GB" baseline="0" dirty="0" smtClean="0"/>
              <a:t> indicates there are sufficient </a:t>
            </a:r>
            <a:r>
              <a:rPr lang="en-GB" baseline="0" dirty="0" err="1" smtClean="0"/>
              <a:t>intercorrelations</a:t>
            </a:r>
            <a:r>
              <a:rPr lang="en-GB" baseline="0" dirty="0" smtClean="0"/>
              <a:t> to conduct factor analysis. A KMO of at least 0,50 or higher provides an overall measure of the overlap or shared variance btw pairs of variables. We want to identify items that are related and provide unique information to the factors we are attempting to identify. So the higher the values indicate overlap but not to the point of hindering the analysis due to </a:t>
            </a:r>
            <a:r>
              <a:rPr lang="en-GB" baseline="0" dirty="0" err="1" smtClean="0"/>
              <a:t>multicolinearity</a:t>
            </a:r>
            <a:r>
              <a:rPr lang="en-GB" baseline="0" dirty="0" smtClean="0"/>
              <a:t>. </a:t>
            </a:r>
            <a:endParaRPr lang="en-ZA" dirty="0"/>
          </a:p>
        </p:txBody>
      </p:sp>
      <p:sp>
        <p:nvSpPr>
          <p:cNvPr id="4" name="Slide Number Placeholder 3"/>
          <p:cNvSpPr>
            <a:spLocks noGrp="1"/>
          </p:cNvSpPr>
          <p:nvPr>
            <p:ph type="sldNum" sz="quarter" idx="10"/>
          </p:nvPr>
        </p:nvSpPr>
        <p:spPr/>
        <p:txBody>
          <a:bodyPr/>
          <a:lstStyle/>
          <a:p>
            <a:fld id="{24FE4FE4-9368-4B7D-A004-21B78D01114D}" type="slidenum">
              <a:rPr lang="en-ZA" smtClean="0"/>
              <a:t>8</a:t>
            </a:fld>
            <a:endParaRPr lang="en-ZA"/>
          </a:p>
        </p:txBody>
      </p:sp>
    </p:spTree>
    <p:extLst>
      <p:ext uri="{BB962C8B-B14F-4D97-AF65-F5344CB8AC3E}">
        <p14:creationId xmlns:p14="http://schemas.microsoft.com/office/powerpoint/2010/main" val="379255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416E7957-40DA-4743-B607-B8801EDB8ECB}" type="datetimeFigureOut">
              <a:rPr lang="en-ZA" smtClean="0"/>
              <a:t>2022/11/28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129398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416E7957-40DA-4743-B607-B8801EDB8ECB}" type="datetimeFigureOut">
              <a:rPr lang="en-ZA" smtClean="0"/>
              <a:t>2022/11/28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207673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416E7957-40DA-4743-B607-B8801EDB8ECB}" type="datetimeFigureOut">
              <a:rPr lang="en-ZA" smtClean="0"/>
              <a:t>2022/11/28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247118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416E7957-40DA-4743-B607-B8801EDB8ECB}" type="datetimeFigureOut">
              <a:rPr lang="en-ZA" smtClean="0"/>
              <a:t>2022/11/28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2537086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16E7957-40DA-4743-B607-B8801EDB8ECB}" type="datetimeFigureOut">
              <a:rPr lang="en-ZA" smtClean="0"/>
              <a:t>2022/11/28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47830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416E7957-40DA-4743-B607-B8801EDB8ECB}" type="datetimeFigureOut">
              <a:rPr lang="en-ZA" smtClean="0"/>
              <a:t>2022/11/28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209806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416E7957-40DA-4743-B607-B8801EDB8ECB}" type="datetimeFigureOut">
              <a:rPr lang="en-ZA" smtClean="0"/>
              <a:t>2022/11/28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166593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416E7957-40DA-4743-B607-B8801EDB8ECB}" type="datetimeFigureOut">
              <a:rPr lang="en-ZA" smtClean="0"/>
              <a:t>2022/11/28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131437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E7957-40DA-4743-B607-B8801EDB8ECB}" type="datetimeFigureOut">
              <a:rPr lang="en-ZA" smtClean="0"/>
              <a:t>2022/11/28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360021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6E7957-40DA-4743-B607-B8801EDB8ECB}" type="datetimeFigureOut">
              <a:rPr lang="en-ZA" smtClean="0"/>
              <a:t>2022/11/28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165841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6E7957-40DA-4743-B607-B8801EDB8ECB}" type="datetimeFigureOut">
              <a:rPr lang="en-ZA" smtClean="0"/>
              <a:t>2022/11/28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FC42D6A-73F2-4403-93DC-15A1473B7518}" type="slidenum">
              <a:rPr lang="en-ZA" smtClean="0"/>
              <a:t>‹#›</a:t>
            </a:fld>
            <a:endParaRPr lang="en-ZA"/>
          </a:p>
        </p:txBody>
      </p:sp>
    </p:spTree>
    <p:extLst>
      <p:ext uri="{BB962C8B-B14F-4D97-AF65-F5344CB8AC3E}">
        <p14:creationId xmlns:p14="http://schemas.microsoft.com/office/powerpoint/2010/main" val="427203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E7957-40DA-4743-B607-B8801EDB8ECB}" type="datetimeFigureOut">
              <a:rPr lang="en-ZA" smtClean="0"/>
              <a:t>2022/11/28</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42D6A-73F2-4403-93DC-15A1473B7518}" type="slidenum">
              <a:rPr lang="en-ZA" smtClean="0"/>
              <a:t>‹#›</a:t>
            </a:fld>
            <a:endParaRPr lang="en-ZA"/>
          </a:p>
        </p:txBody>
      </p:sp>
    </p:spTree>
    <p:extLst>
      <p:ext uri="{BB962C8B-B14F-4D97-AF65-F5344CB8AC3E}">
        <p14:creationId xmlns:p14="http://schemas.microsoft.com/office/powerpoint/2010/main" val="344459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emf"/><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sp>
        <p:nvSpPr>
          <p:cNvPr id="85" name="TextShape 2"/>
          <p:cNvSpPr txBox="1"/>
          <p:nvPr/>
        </p:nvSpPr>
        <p:spPr>
          <a:xfrm>
            <a:off x="1" y="1417320"/>
            <a:ext cx="12192000" cy="3054472"/>
          </a:xfrm>
          <a:prstGeom prst="rect">
            <a:avLst/>
          </a:prstGeom>
          <a:noFill/>
          <a:ln>
            <a:noFill/>
          </a:ln>
        </p:spPr>
        <p:txBody>
          <a:bodyPr/>
          <a:lstStyle/>
          <a:p>
            <a:r>
              <a:rPr lang="en-ZA" sz="3200" b="1" dirty="0"/>
              <a:t>Reliability, validity and dimensionality of GHQ-12 in Health Care Workers during the COVID-19 pandemic: Structural equation modelling</a:t>
            </a:r>
            <a:endParaRPr lang="en-GB" sz="3200" dirty="0"/>
          </a:p>
          <a:p>
            <a:endParaRPr lang="en-ZA" sz="3200" b="1" dirty="0" smtClean="0"/>
          </a:p>
          <a:p>
            <a:r>
              <a:rPr lang="en-ZA" sz="2800" b="1" dirty="0"/>
              <a:t>Clement Kufe Nyuyki</a:t>
            </a:r>
            <a:r>
              <a:rPr lang="en-ZA" sz="2800" b="1" baseline="30000" dirty="0"/>
              <a:t>1,2</a:t>
            </a:r>
            <a:r>
              <a:rPr lang="en-ZA" sz="2800" b="1" dirty="0"/>
              <a:t>, Colleen Bernstein</a:t>
            </a:r>
            <a:r>
              <a:rPr lang="en-ZA" sz="2800" b="1" baseline="30000" dirty="0"/>
              <a:t>3</a:t>
            </a:r>
            <a:r>
              <a:rPr lang="en-ZA" sz="2800" b="1" dirty="0"/>
              <a:t>, Kerry Wilson</a:t>
            </a:r>
            <a:r>
              <a:rPr lang="en-ZA" sz="2800" b="1" baseline="30000" dirty="0"/>
              <a:t>1,4</a:t>
            </a:r>
            <a:endParaRPr lang="en-ZA" sz="2800" dirty="0"/>
          </a:p>
          <a:p>
            <a:r>
              <a:rPr lang="en-ZA" i="1" baseline="30000" dirty="0"/>
              <a:t>1</a:t>
            </a:r>
            <a:r>
              <a:rPr lang="en-ZA" i="1" dirty="0"/>
              <a:t>Epidemiology and surveillance section, National Institute for Occupational Health, National Health Laboratory Service</a:t>
            </a:r>
            <a:endParaRPr lang="en-ZA" dirty="0"/>
          </a:p>
          <a:p>
            <a:r>
              <a:rPr lang="en-ZA" i="1" baseline="30000" dirty="0"/>
              <a:t>2</a:t>
            </a:r>
            <a:r>
              <a:rPr lang="en-ZA" i="1" dirty="0"/>
              <a:t>School of Health Systems and Public Health, University of Pretoria</a:t>
            </a:r>
            <a:endParaRPr lang="en-ZA" dirty="0"/>
          </a:p>
          <a:p>
            <a:r>
              <a:rPr lang="en-ZA" i="1" baseline="30000" dirty="0"/>
              <a:t>3</a:t>
            </a:r>
            <a:r>
              <a:rPr lang="en-ZA" i="1" dirty="0"/>
              <a:t>Department of Psychology, University of the Witwatersrand, </a:t>
            </a:r>
            <a:endParaRPr lang="en-ZA" dirty="0"/>
          </a:p>
          <a:p>
            <a:r>
              <a:rPr lang="en-ZA" i="1" baseline="30000" dirty="0"/>
              <a:t>4</a:t>
            </a:r>
            <a:r>
              <a:rPr lang="en-ZA" i="1" dirty="0"/>
              <a:t>School of Public Health, University of the Witwatersrand</a:t>
            </a:r>
            <a:endParaRPr lang="en-US" sz="6600"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7123969"/>
      </p:ext>
    </p:extLst>
  </p:cSld>
  <p:clrMapOvr>
    <a:masterClrMapping/>
  </p:clrMapOvr>
  <mc:AlternateContent xmlns:mc="http://schemas.openxmlformats.org/markup-compatibility/2006" xmlns:p14="http://schemas.microsoft.com/office/powerpoint/2010/main">
    <mc:Choice Requires="p14">
      <p:transition spd="slow" p14:dur="2000" advTm="18154"/>
    </mc:Choice>
    <mc:Fallback xmlns="">
      <p:transition spd="slow" advTm="1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sp>
        <p:nvSpPr>
          <p:cNvPr id="2" name="Rectangle 1"/>
          <p:cNvSpPr/>
          <p:nvPr/>
        </p:nvSpPr>
        <p:spPr>
          <a:xfrm>
            <a:off x="0" y="1549080"/>
            <a:ext cx="12192000" cy="4647426"/>
          </a:xfrm>
          <a:prstGeom prst="rect">
            <a:avLst/>
          </a:prstGeom>
        </p:spPr>
        <p:txBody>
          <a:bodyPr wrap="square">
            <a:spAutoFit/>
          </a:bodyPr>
          <a:lstStyle/>
          <a:p>
            <a:pPr>
              <a:lnSpc>
                <a:spcPct val="200000"/>
              </a:lnSpc>
            </a:pPr>
            <a:r>
              <a:rPr lang="en-ZA" sz="2800" b="1" u="sng" dirty="0" smtClean="0">
                <a:ea typeface="Calibri" panose="020F0502020204030204" pitchFamily="34" charset="0"/>
                <a:cs typeface="Times New Roman" panose="02020603050405020304" pitchFamily="18" charset="0"/>
              </a:rPr>
              <a:t>SEM  using CFA confirmed</a:t>
            </a:r>
          </a:p>
          <a:p>
            <a:pPr>
              <a:lnSpc>
                <a:spcPct val="200000"/>
              </a:lnSpc>
            </a:pPr>
            <a:r>
              <a:rPr lang="en-ZA" sz="2800" dirty="0" smtClean="0"/>
              <a:t>I: Social-Dysfunction </a:t>
            </a:r>
            <a:r>
              <a:rPr lang="en-ZA" sz="2800" dirty="0"/>
              <a:t>was associated with sleep worry, strain, difficulties; </a:t>
            </a:r>
            <a:endParaRPr lang="en-ZA" sz="2800" dirty="0" smtClean="0"/>
          </a:p>
          <a:p>
            <a:pPr>
              <a:lnSpc>
                <a:spcPct val="200000"/>
              </a:lnSpc>
            </a:pPr>
            <a:r>
              <a:rPr lang="en-ZA" sz="2700" dirty="0" smtClean="0"/>
              <a:t>II: Anxiety-and-depression </a:t>
            </a:r>
            <a:r>
              <a:rPr lang="en-ZA" sz="2700" dirty="0"/>
              <a:t>was associated with depressed, lost confidence, worthless; </a:t>
            </a:r>
            <a:endParaRPr lang="en-ZA" sz="2700" dirty="0" smtClean="0"/>
          </a:p>
          <a:p>
            <a:pPr>
              <a:lnSpc>
                <a:spcPct val="200000"/>
              </a:lnSpc>
            </a:pPr>
            <a:r>
              <a:rPr lang="en-ZA" sz="2800" dirty="0" smtClean="0"/>
              <a:t>III: Valued </a:t>
            </a:r>
            <a:r>
              <a:rPr lang="en-ZA" sz="2800" dirty="0"/>
              <a:t>was associated with useful, making </a:t>
            </a:r>
            <a:r>
              <a:rPr lang="en-ZA" sz="2800" dirty="0" smtClean="0"/>
              <a:t>decisions</a:t>
            </a:r>
          </a:p>
          <a:p>
            <a:pPr>
              <a:lnSpc>
                <a:spcPct val="200000"/>
              </a:lnSpc>
            </a:pPr>
            <a:r>
              <a:rPr lang="en-ZA" sz="2800" dirty="0" smtClean="0"/>
              <a:t>IV: Stability </a:t>
            </a:r>
            <a:r>
              <a:rPr lang="en-ZA" sz="2800" dirty="0"/>
              <a:t>was associated with enjoy day-to-day activities, face up problems</a:t>
            </a: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2370769"/>
      </p:ext>
    </p:extLst>
  </p:cSld>
  <p:clrMapOvr>
    <a:masterClrMapping/>
  </p:clrMapOvr>
  <mc:AlternateContent xmlns:mc="http://schemas.openxmlformats.org/markup-compatibility/2006" xmlns:p14="http://schemas.microsoft.com/office/powerpoint/2010/main">
    <mc:Choice Requires="p14">
      <p:transition spd="slow" p14:dur="2000" advTm="30106"/>
    </mc:Choice>
    <mc:Fallback xmlns="">
      <p:transition spd="slow" advTm="3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4514" x="11715750" y="6178550"/>
          <p14:tracePt t="14522" x="11430000" y="6178550"/>
          <p14:tracePt t="14528" x="11118850" y="6191250"/>
          <p14:tracePt t="14541" x="10801350" y="6203950"/>
          <p14:tracePt t="14557" x="9861550" y="6235700"/>
          <p14:tracePt t="14574" x="9366250" y="6235700"/>
          <p14:tracePt t="14590" x="8877300" y="6197600"/>
          <p14:tracePt t="14607" x="8686800" y="6153150"/>
          <p14:tracePt t="14624" x="8547100" y="6096000"/>
          <p14:tracePt t="14640" x="8439150" y="6045200"/>
          <p14:tracePt t="14657" x="8413750" y="6032500"/>
          <p14:tracePt t="14674" x="8407400" y="6026150"/>
          <p14:tracePt t="14690" x="8401050" y="6019800"/>
          <p14:tracePt t="14707" x="8401050" y="6013450"/>
          <p14:tracePt t="14723" x="8394700" y="6007100"/>
          <p14:tracePt t="14740" x="8382000" y="6007100"/>
          <p14:tracePt t="14757" x="8343900" y="6019800"/>
          <p14:tracePt t="14773" x="8185150" y="6083300"/>
          <p14:tracePt t="14790" x="7988300" y="6159500"/>
          <p14:tracePt t="14807" x="7677150" y="6229350"/>
          <p14:tracePt t="14823" x="7112000" y="6267450"/>
          <p14:tracePt t="14840" x="6699250" y="6229350"/>
          <p14:tracePt t="15901" x="6724650" y="6203950"/>
          <p14:tracePt t="15908" x="6750050" y="6184900"/>
          <p14:tracePt t="15915" x="6762750" y="6178550"/>
          <p14:tracePt t="15922" x="6769100" y="6165850"/>
          <p14:tracePt t="15940" x="6781800" y="6159500"/>
          <p14:tracePt t="15956" x="6788150" y="6146800"/>
          <p14:tracePt t="16006" x="6788150" y="6140450"/>
          <p14:tracePt t="16026" x="6794500" y="6134100"/>
          <p14:tracePt t="16041" x="6800850" y="6127750"/>
          <p14:tracePt t="16048" x="6819900" y="6115050"/>
          <p14:tracePt t="16056" x="6851650" y="6089650"/>
          <p14:tracePt t="16072" x="6915150" y="6051550"/>
          <p14:tracePt t="16089" x="7035800" y="5981700"/>
          <p14:tracePt t="16106" x="7156450" y="5943600"/>
          <p14:tracePt t="16123" x="7239000" y="5937250"/>
          <p14:tracePt t="16139" x="7327900" y="5937250"/>
          <p14:tracePt t="16156" x="7366000" y="5943600"/>
          <p14:tracePt t="16172" x="7454900" y="5969000"/>
          <p14:tracePt t="16189" x="7537450" y="5975350"/>
          <p14:tracePt t="16206" x="7651750" y="5981700"/>
          <p14:tracePt t="16222" x="7797800" y="5981700"/>
          <p14:tracePt t="16239" x="7854950" y="5981700"/>
          <p14:tracePt t="16256" x="7912100" y="5981700"/>
          <p14:tracePt t="16273" x="7988300" y="5969000"/>
          <p14:tracePt t="16289" x="8051800" y="5956300"/>
          <p14:tracePt t="16305" x="8153400" y="5930900"/>
          <p14:tracePt t="16322" x="8191500" y="5924550"/>
          <p14:tracePt t="17910" x="8197850" y="5924550"/>
          <p14:tracePt t="17916" x="8210550" y="5918200"/>
          <p14:tracePt t="17923" x="8210550" y="5911850"/>
          <p14:tracePt t="17937" x="8216900" y="5905500"/>
          <p14:tracePt t="17954" x="8229600" y="5886450"/>
          <p14:tracePt t="17972" x="8255000" y="5873750"/>
          <p14:tracePt t="17987" x="8280400" y="5854700"/>
          <p14:tracePt t="18004" x="8299450" y="5822950"/>
          <p14:tracePt t="18021" x="8356600" y="5765800"/>
          <p14:tracePt t="18037" x="8388350" y="5740400"/>
          <p14:tracePt t="18055" x="8407400" y="5715000"/>
          <p14:tracePt t="18071" x="8420100" y="5683250"/>
          <p14:tracePt t="18087" x="8426450" y="5657850"/>
          <p14:tracePt t="18106" x="8426450" y="5619750"/>
          <p14:tracePt t="18121" x="8426450" y="5588000"/>
          <p14:tracePt t="18137" x="8426450" y="5549900"/>
          <p14:tracePt t="18154" x="8413750" y="5461000"/>
          <p14:tracePt t="18171" x="8413750" y="5403850"/>
          <p14:tracePt t="18187" x="8407400" y="53721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pic>
        <p:nvPicPr>
          <p:cNvPr id="5" name="Picture 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 y="1279842"/>
            <a:ext cx="11991703" cy="5578158"/>
          </a:xfrm>
          <a:prstGeom prst="rect">
            <a:avLst/>
          </a:prstGeom>
          <a:noFill/>
          <a:ln>
            <a:noFill/>
          </a:ln>
        </p:spPr>
      </p:pic>
      <p:sp>
        <p:nvSpPr>
          <p:cNvPr id="7" name="Rectangle 6"/>
          <p:cNvSpPr/>
          <p:nvPr/>
        </p:nvSpPr>
        <p:spPr>
          <a:xfrm>
            <a:off x="6479177" y="2828836"/>
            <a:ext cx="4570895" cy="2862322"/>
          </a:xfrm>
          <a:prstGeom prst="rect">
            <a:avLst/>
          </a:prstGeom>
        </p:spPr>
        <p:txBody>
          <a:bodyPr wrap="square">
            <a:spAutoFit/>
          </a:bodyPr>
          <a:lstStyle/>
          <a:p>
            <a:pPr algn="just">
              <a:lnSpc>
                <a:spcPct val="150000"/>
              </a:lnSpc>
            </a:pPr>
            <a:r>
              <a:rPr lang="en-GB" sz="2000" dirty="0" smtClean="0">
                <a:latin typeface="Arial" panose="020B0604020202020204" pitchFamily="34" charset="0"/>
                <a:cs typeface="Arial" panose="020B0604020202020204" pitchFamily="34" charset="0"/>
              </a:rPr>
              <a:t>Goodness of fit test:</a:t>
            </a:r>
          </a:p>
          <a:p>
            <a:pPr algn="just">
              <a:lnSpc>
                <a:spcPct val="150000"/>
              </a:lnSpc>
            </a:pPr>
            <a:r>
              <a:rPr lang="en-GB" sz="2000" dirty="0" smtClean="0">
                <a:latin typeface="Arial" panose="020B0604020202020204" pitchFamily="34" charset="0"/>
                <a:cs typeface="Arial" panose="020B0604020202020204" pitchFamily="34" charset="0"/>
              </a:rPr>
              <a:t>RMSEA=0,080 (0,068 – 0,093)</a:t>
            </a:r>
          </a:p>
          <a:p>
            <a:pPr algn="just">
              <a:lnSpc>
                <a:spcPct val="150000"/>
              </a:lnSpc>
            </a:pPr>
            <a:r>
              <a:rPr lang="en-GB" sz="2000" dirty="0" smtClean="0">
                <a:latin typeface="Arial" panose="020B0604020202020204" pitchFamily="34" charset="0"/>
                <a:cs typeface="Arial" panose="020B0604020202020204" pitchFamily="34" charset="0"/>
              </a:rPr>
              <a:t>AIC=18451,28</a:t>
            </a:r>
          </a:p>
          <a:p>
            <a:pPr algn="just">
              <a:lnSpc>
                <a:spcPct val="150000"/>
              </a:lnSpc>
            </a:pPr>
            <a:r>
              <a:rPr lang="en-GB" sz="2000" dirty="0" smtClean="0">
                <a:latin typeface="Arial" panose="020B0604020202020204" pitchFamily="34" charset="0"/>
                <a:cs typeface="Arial" panose="020B0604020202020204" pitchFamily="34" charset="0"/>
              </a:rPr>
              <a:t>BIC=18615,22</a:t>
            </a:r>
          </a:p>
          <a:p>
            <a:pPr algn="just">
              <a:lnSpc>
                <a:spcPct val="150000"/>
              </a:lnSpc>
            </a:pPr>
            <a:r>
              <a:rPr lang="en-GB" sz="2000" dirty="0" smtClean="0">
                <a:latin typeface="Arial" panose="020B0604020202020204" pitchFamily="34" charset="0"/>
                <a:cs typeface="Arial" panose="020B0604020202020204" pitchFamily="34" charset="0"/>
              </a:rPr>
              <a:t>CFI=0,931</a:t>
            </a:r>
          </a:p>
          <a:p>
            <a:pPr algn="just">
              <a:lnSpc>
                <a:spcPct val="150000"/>
              </a:lnSpc>
            </a:pPr>
            <a:endParaRPr lang="en-ZA" sz="20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30021121"/>
      </p:ext>
    </p:extLst>
  </p:cSld>
  <p:clrMapOvr>
    <a:masterClrMapping/>
  </p:clrMapOvr>
  <mc:AlternateContent xmlns:mc="http://schemas.openxmlformats.org/markup-compatibility/2006" xmlns:p14="http://schemas.microsoft.com/office/powerpoint/2010/main">
    <mc:Choice Requires="p14">
      <p:transition spd="slow" p14:dur="2000" advTm="25193"/>
    </mc:Choice>
    <mc:Fallback xmlns="">
      <p:transition spd="slow" advTm="2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06" x="8515350" y="5289550"/>
          <p14:tracePt t="2533" x="8909050" y="4984750"/>
          <p14:tracePt t="2582" x="9118600" y="4616450"/>
          <p14:tracePt t="2630" x="8883650" y="4210050"/>
          <p14:tracePt t="2657" x="8629650" y="3968750"/>
          <p14:tracePt t="2708" x="8026400" y="3556000"/>
          <p14:tracePt t="2759" x="7924800" y="3524250"/>
          <p14:tracePt t="2810" x="7912100" y="3524250"/>
          <p14:tracePt t="3004" x="7727950" y="3524250"/>
          <p14:tracePt t="3032" x="6521450" y="3397250"/>
          <p14:tracePt t="3083" x="4902200" y="2908300"/>
          <p14:tracePt t="3160" x="4483100" y="2635250"/>
          <p14:tracePt t="3234" x="4476750" y="2635250"/>
          <p14:tracePt t="3409" x="4432300" y="2654300"/>
          <p14:tracePt t="3437" x="4178300" y="2825750"/>
          <p14:tracePt t="3463" x="4032250" y="2927350"/>
          <p14:tracePt t="3465" x="4000500" y="2946400"/>
          <p14:tracePt t="3492" x="3911600" y="3022600"/>
          <p14:tracePt t="3518" x="3873500" y="3048000"/>
          <p14:tracePt t="3545" x="3822700" y="3098800"/>
          <p14:tracePt t="3572" x="3778250" y="3149600"/>
          <p14:tracePt t="3597" x="3702050" y="3244850"/>
          <p14:tracePt t="3622" x="3644900" y="3321050"/>
          <p14:tracePt t="3649" x="3517900" y="3448050"/>
          <p14:tracePt t="3675" x="3340100" y="3619500"/>
          <p14:tracePt t="3702" x="3219450" y="3721100"/>
          <p14:tracePt t="3730" x="3181350" y="3759200"/>
          <p14:tracePt t="3755" x="3168650" y="3771900"/>
          <p14:tracePt t="3781" x="3162300" y="3790950"/>
          <p14:tracePt t="3807" x="3155950" y="3797300"/>
          <p14:tracePt t="3831" x="3149600" y="3816350"/>
          <p14:tracePt t="3857" x="3143250" y="3829050"/>
          <p14:tracePt t="3882" x="3143250" y="3841750"/>
          <p14:tracePt t="3908" x="3143250" y="3848100"/>
          <p14:tracePt t="3934" x="3143250" y="3860800"/>
          <p14:tracePt t="4130" x="3149600" y="3860800"/>
          <p14:tracePt t="4157" x="3155950" y="3848100"/>
          <p14:tracePt t="4182" x="3168650" y="3835400"/>
          <p14:tracePt t="4207" x="3181350" y="3822700"/>
          <p14:tracePt t="4233" x="3194050" y="3803650"/>
          <p14:tracePt t="4259" x="3200400" y="3790950"/>
          <p14:tracePt t="4291" x="3206750" y="3771900"/>
          <p14:tracePt t="4318" x="3206750" y="3752850"/>
          <p14:tracePt t="4344" x="3213100" y="3740150"/>
          <p14:tracePt t="4371" x="3225800" y="3721100"/>
          <p14:tracePt t="4396" x="3225800" y="3708400"/>
          <p14:tracePt t="4422" x="3225800" y="3702050"/>
          <p14:tracePt t="4448" x="3225800" y="3689350"/>
          <p14:tracePt t="4474" x="3225800" y="3683000"/>
          <p14:tracePt t="4503" x="3219450" y="3670300"/>
          <p14:tracePt t="4528" x="3213100" y="3651250"/>
          <p14:tracePt t="4555" x="3213100" y="3644900"/>
          <p14:tracePt t="4582" x="3219450" y="3625850"/>
          <p14:tracePt t="4608" x="3232150" y="3613150"/>
          <p14:tracePt t="4634" x="3244850" y="3600450"/>
          <p14:tracePt t="4686" x="3263900" y="3594100"/>
          <p14:tracePt t="4711" x="3390900" y="3581400"/>
          <p14:tracePt t="4738" x="3536950" y="3581400"/>
          <p14:tracePt t="4763" x="3594100" y="3581400"/>
          <p14:tracePt t="4789" x="3625850" y="3581400"/>
          <p14:tracePt t="4815" x="3644900" y="3581400"/>
          <p14:tracePt t="4841" x="3651250" y="3581400"/>
          <p14:tracePt t="4867" x="3663950" y="3581400"/>
          <p14:tracePt t="4892" x="3670300" y="3587750"/>
          <p14:tracePt t="4921" x="3683000" y="3587750"/>
          <p14:tracePt t="4948" x="3689350" y="3587750"/>
          <p14:tracePt t="4974" x="3695700" y="3587750"/>
          <p14:tracePt t="5025" x="3695700" y="3594100"/>
          <p14:tracePt t="5103" x="3695700" y="3600450"/>
          <p14:tracePt t="5187" x="3695700" y="3606800"/>
          <p14:tracePt t="5335" x="3695700" y="3613150"/>
          <p14:tracePt t="11678" x="3695700" y="3619500"/>
          <p14:tracePt t="11705" x="3683000" y="3644900"/>
          <p14:tracePt t="11730" x="3670300" y="3663950"/>
          <p14:tracePt t="11755" x="3657600" y="3676650"/>
          <p14:tracePt t="11781" x="3632200" y="3721100"/>
          <p14:tracePt t="11807" x="3606800" y="3784600"/>
          <p14:tracePt t="11834" x="3562350" y="3873500"/>
          <p14:tracePt t="11860" x="3530600" y="3905250"/>
          <p14:tracePt t="11886" x="3517900" y="3943350"/>
          <p14:tracePt t="11911" x="3498850" y="3987800"/>
          <p14:tracePt t="11937" x="3486150" y="4089400"/>
          <p14:tracePt t="11964" x="3473450" y="4159250"/>
          <p14:tracePt t="11989" x="3473450" y="4197350"/>
          <p14:tracePt t="12016" x="3473450" y="4229100"/>
          <p14:tracePt t="12042" x="3479800" y="4260850"/>
          <p14:tracePt t="12067" x="3492500" y="4305300"/>
          <p14:tracePt t="12069" x="3498850" y="4318000"/>
          <p14:tracePt t="12096" x="3517900" y="4375150"/>
          <p14:tracePt t="12122" x="3524250" y="4419600"/>
          <p14:tracePt t="12147" x="3543300" y="4457700"/>
          <p14:tracePt t="12175" x="3549650" y="4483100"/>
          <p14:tracePt t="12560" x="3587750" y="4533900"/>
          <p14:tracePt t="12587" x="3708400" y="4775200"/>
          <p14:tracePt t="12614" x="3752850" y="4940300"/>
          <p14:tracePt t="12641" x="3752850" y="5035550"/>
          <p14:tracePt t="12668" x="3727450" y="5207000"/>
          <p14:tracePt t="12693" x="3702050" y="5384800"/>
          <p14:tracePt t="12719" x="3695700" y="5467350"/>
          <p14:tracePt t="12745" x="3683000" y="5499100"/>
          <p14:tracePt t="12770" x="3683000" y="5518150"/>
          <p14:tracePt t="12796" x="3683000" y="5543550"/>
          <p14:tracePt t="12822" x="3683000" y="5549900"/>
          <p14:tracePt t="12849" x="3683000" y="5568950"/>
          <p14:tracePt t="12875" x="3683000" y="5581650"/>
          <p14:tracePt t="12901" x="3689350" y="5588000"/>
          <p14:tracePt t="12928" x="3695700" y="5600700"/>
          <p14:tracePt t="12954" x="3721100" y="5619750"/>
          <p14:tracePt t="12981" x="3733800" y="5638800"/>
          <p14:tracePt t="13007" x="3752850" y="5651500"/>
          <p14:tracePt t="13032" x="3759200" y="5651500"/>
          <p14:tracePt t="13062" x="3790950" y="5664200"/>
          <p14:tracePt t="13089" x="3810000" y="5670550"/>
          <p14:tracePt t="13091" x="3822700" y="5670550"/>
          <p14:tracePt t="13116" x="3829050" y="5676900"/>
          <p14:tracePt t="13142" x="3841750" y="5676900"/>
          <p14:tracePt t="13168" x="3854450" y="5676900"/>
          <p14:tracePt t="13193" x="3860800" y="5676900"/>
          <p14:tracePt t="13219" x="3873500" y="5676900"/>
          <p14:tracePt t="13246" x="3886200" y="5683250"/>
          <p14:tracePt t="13271" x="3892550" y="5683250"/>
          <p14:tracePt t="13297" x="3898900" y="5683250"/>
          <p14:tracePt t="13448" x="3892550" y="5676900"/>
          <p14:tracePt t="13472" x="3860800" y="5645150"/>
          <p14:tracePt t="13499" x="3829050" y="5607050"/>
          <p14:tracePt t="13525" x="3797300" y="5581650"/>
          <p14:tracePt t="13551" x="3759200" y="5543550"/>
          <p14:tracePt t="13577" x="3663950" y="5492750"/>
          <p14:tracePt t="13604" x="3568700" y="5454650"/>
          <p14:tracePt t="13632" x="3524250" y="5429250"/>
          <p14:tracePt t="13658" x="3505200" y="5422900"/>
          <p14:tracePt t="13684" x="3486150" y="5422900"/>
          <p14:tracePt t="13710" x="3460750" y="5422900"/>
          <p14:tracePt t="13736" x="3435350" y="5429250"/>
          <p14:tracePt t="13761" x="3422650" y="5441950"/>
          <p14:tracePt t="13786" x="3409950" y="5454650"/>
          <p14:tracePt t="13813" x="3409950" y="5461000"/>
          <p14:tracePt t="13840" x="3409950" y="5473700"/>
          <p14:tracePt t="13865" x="3409950" y="5499100"/>
          <p14:tracePt t="13891" x="3403600" y="5518150"/>
          <p14:tracePt t="13917" x="3403600" y="5530850"/>
          <p14:tracePt t="13942" x="3403600" y="5537200"/>
          <p14:tracePt t="13967" x="3403600" y="5549900"/>
          <p14:tracePt t="13994" x="3403600" y="5556250"/>
          <p14:tracePt t="14019" x="3409950" y="5575300"/>
          <p14:tracePt t="14045" x="3422650" y="5600700"/>
          <p14:tracePt t="14070" x="3422650" y="5613400"/>
          <p14:tracePt t="14100" x="3435350" y="5619750"/>
          <p14:tracePt t="14127" x="3448050" y="5626100"/>
          <p14:tracePt t="14153" x="3454400" y="5632450"/>
          <p14:tracePt t="14179" x="3460750" y="5632450"/>
          <p14:tracePt t="14387" x="3467100" y="5632450"/>
          <p14:tracePt t="19351" x="3486150" y="5632450"/>
          <p14:tracePt t="19376" x="3543300" y="5626100"/>
          <p14:tracePt t="19402" x="3581400" y="5619750"/>
          <p14:tracePt t="19429" x="3606800" y="5613400"/>
          <p14:tracePt t="19455" x="3625850" y="5607050"/>
          <p14:tracePt t="19481" x="3683000" y="5588000"/>
          <p14:tracePt t="19507" x="3727450" y="5562600"/>
          <p14:tracePt t="19534" x="3752850" y="5549900"/>
          <p14:tracePt t="19561" x="3765550" y="5530850"/>
          <p14:tracePt t="19586" x="3778250" y="5492750"/>
          <p14:tracePt t="19613" x="3829050" y="5276850"/>
          <p14:tracePt t="19640" x="3841750" y="5149850"/>
          <p14:tracePt t="19665" x="3841750" y="5099050"/>
          <p14:tracePt t="19691" x="3810000" y="5016500"/>
          <p14:tracePt t="19718" x="3746500" y="4876800"/>
          <p14:tracePt t="19747" x="3702050" y="4781550"/>
          <p14:tracePt t="19749" x="3695700" y="4775200"/>
          <p14:tracePt t="19774" x="3676650" y="4749800"/>
          <p14:tracePt t="19799" x="3663950" y="4724400"/>
          <p14:tracePt t="19825" x="3644900" y="4699000"/>
          <p14:tracePt t="19851" x="3600450" y="4635500"/>
          <p14:tracePt t="19877" x="3556000" y="4597400"/>
          <p14:tracePt t="19904" x="3511550" y="4578350"/>
          <p14:tracePt t="19930" x="3448050" y="4572000"/>
          <p14:tracePt t="19956" x="3295650" y="4610100"/>
          <p14:tracePt t="19983" x="3200400" y="4641850"/>
          <p14:tracePt t="20009" x="3168650" y="4660900"/>
          <p14:tracePt t="20035" x="3155950" y="4679950"/>
          <p14:tracePt t="20062" x="3130550" y="4768850"/>
          <p14:tracePt t="20089" x="3111500" y="4883150"/>
          <p14:tracePt t="20115" x="3111500" y="4991100"/>
          <p14:tracePt t="20141" x="3117850" y="5060950"/>
          <p14:tracePt t="20170" x="3136900" y="5099050"/>
          <p14:tracePt t="20195" x="3155950" y="5130800"/>
          <p14:tracePt t="20221" x="3200400" y="5162550"/>
          <p14:tracePt t="20248" x="3314700" y="5194300"/>
          <p14:tracePt t="20277" x="3448050" y="5207000"/>
          <p14:tracePt t="20302" x="3511550" y="5207000"/>
          <p14:tracePt t="20328" x="3543300" y="5207000"/>
          <p14:tracePt t="20355" x="3594100" y="5194300"/>
          <p14:tracePt t="20381" x="3644900" y="5187950"/>
          <p14:tracePt t="20407" x="3683000" y="5181600"/>
          <p14:tracePt t="20432" x="3689350" y="5181600"/>
          <p14:tracePt t="20458" x="3708400" y="5175250"/>
          <p14:tracePt t="20483" x="3708400" y="5168900"/>
          <p14:tracePt t="20510" x="3708400" y="5156200"/>
          <p14:tracePt t="20537" x="3695700" y="5124450"/>
          <p14:tracePt t="20562" x="3683000" y="5092700"/>
          <p14:tracePt t="20590" x="3676650" y="5073650"/>
          <p14:tracePt t="20615" x="3663950" y="5054600"/>
          <p14:tracePt t="20641" x="3651250" y="5041900"/>
          <p14:tracePt t="20667" x="3651250" y="5035550"/>
          <p14:tracePt t="20694" x="3638550" y="5022850"/>
          <p14:tracePt t="20719" x="3632200" y="5016500"/>
          <p14:tracePt t="20746" x="3619500" y="5010150"/>
          <p14:tracePt t="21031" x="3619500" y="5016500"/>
          <p14:tracePt t="21151" x="3619500" y="5022850"/>
          <p14:tracePt t="21177" x="3619500" y="5029200"/>
          <p14:tracePt t="21201" x="3619500" y="5035550"/>
          <p14:tracePt t="21340" x="3619500" y="5041900"/>
          <p14:tracePt t="21374" x="3619500" y="5048250"/>
          <p14:tracePt t="21438" x="3625850" y="5048250"/>
          <p14:tracePt t="21543" x="3625850" y="5054600"/>
          <p14:tracePt t="21696" x="3625850" y="50609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sp>
        <p:nvSpPr>
          <p:cNvPr id="2" name="Rectangle 1"/>
          <p:cNvSpPr/>
          <p:nvPr/>
        </p:nvSpPr>
        <p:spPr>
          <a:xfrm>
            <a:off x="-1" y="1307520"/>
            <a:ext cx="12292149" cy="5734903"/>
          </a:xfrm>
          <a:prstGeom prst="rect">
            <a:avLst/>
          </a:prstGeom>
        </p:spPr>
        <p:txBody>
          <a:bodyPr wrap="square">
            <a:spAutoFit/>
          </a:bodyPr>
          <a:lstStyle/>
          <a:p>
            <a:pPr algn="just">
              <a:lnSpc>
                <a:spcPct val="150000"/>
              </a:lnSpc>
              <a:spcAft>
                <a:spcPts val="800"/>
              </a:spcAft>
            </a:pPr>
            <a:r>
              <a:rPr lang="en-ZA" sz="3600" u="sng" dirty="0">
                <a:ea typeface="Calibri" panose="020F0502020204030204" pitchFamily="34" charset="0"/>
                <a:cs typeface="Times New Roman" panose="02020603050405020304" pitchFamily="18" charset="0"/>
              </a:rPr>
              <a:t>Conclusions</a:t>
            </a:r>
            <a:endParaRPr lang="en-ZA" sz="3200" dirty="0">
              <a:ea typeface="Calibri" panose="020F0502020204030204" pitchFamily="34" charset="0"/>
              <a:cs typeface="Times New Roman" panose="02020603050405020304" pitchFamily="18" charset="0"/>
            </a:endParaRPr>
          </a:p>
          <a:p>
            <a:pPr algn="just">
              <a:lnSpc>
                <a:spcPct val="150000"/>
              </a:lnSpc>
              <a:spcAft>
                <a:spcPts val="800"/>
              </a:spcAft>
            </a:pPr>
            <a:r>
              <a:rPr lang="en-ZA" sz="3400" dirty="0">
                <a:ea typeface="Calibri" panose="020F0502020204030204" pitchFamily="34" charset="0"/>
                <a:cs typeface="Times New Roman" panose="02020603050405020304" pitchFamily="18" charset="0"/>
              </a:rPr>
              <a:t>The GHQ-12 displayed adequate reliability and validity in measuring psychological distress of HCWs during the pandemic. HCWs had psychological stress during the COVID-19 </a:t>
            </a:r>
            <a:r>
              <a:rPr lang="en-ZA" sz="3400" dirty="0" smtClean="0">
                <a:ea typeface="Calibri" panose="020F0502020204030204" pitchFamily="34" charset="0"/>
                <a:cs typeface="Times New Roman" panose="02020603050405020304" pitchFamily="18" charset="0"/>
              </a:rPr>
              <a:t>pandemic which included social dysfunction, anxiety and depression and equally felt valued and had stability. </a:t>
            </a:r>
            <a:r>
              <a:rPr lang="en-ZA" sz="3400" dirty="0">
                <a:ea typeface="Calibri" panose="020F0502020204030204" pitchFamily="34" charset="0"/>
                <a:cs typeface="Times New Roman" panose="02020603050405020304" pitchFamily="18" charset="0"/>
              </a:rPr>
              <a:t>The factor structure suggested multidimensionality rather than a unique construct. </a:t>
            </a:r>
            <a:r>
              <a:rPr lang="en-ZA" sz="3400" dirty="0" smtClean="0">
                <a:ea typeface="Calibri" panose="020F0502020204030204" pitchFamily="34" charset="0"/>
                <a:cs typeface="Times New Roman" panose="02020603050405020304" pitchFamily="18" charset="0"/>
              </a:rPr>
              <a:t>More research is warranted.</a:t>
            </a:r>
            <a:endParaRPr lang="en-ZA" sz="3400" dirty="0">
              <a:effectLst/>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14169606"/>
      </p:ext>
    </p:extLst>
  </p:cSld>
  <p:clrMapOvr>
    <a:masterClrMapping/>
  </p:clrMapOvr>
  <mc:AlternateContent xmlns:mc="http://schemas.openxmlformats.org/markup-compatibility/2006" xmlns:p14="http://schemas.microsoft.com/office/powerpoint/2010/main">
    <mc:Choice Requires="p14">
      <p:transition spd="slow" p14:dur="2000" advTm="70008"/>
    </mc:Choice>
    <mc:Fallback xmlns="">
      <p:transition spd="slow" advTm="7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987" x="3683000" y="5035550"/>
          <p14:tracePt t="27994" x="3771900" y="4984750"/>
          <p14:tracePt t="28001" x="3867150" y="4940300"/>
          <p14:tracePt t="28018" x="4076700" y="4876800"/>
          <p14:tracePt t="28035" x="4298950" y="4838700"/>
          <p14:tracePt t="28051" x="4387850" y="4838700"/>
          <p14:tracePt t="28068" x="4489450" y="4838700"/>
          <p14:tracePt t="28084" x="4641850" y="4870450"/>
          <p14:tracePt t="28101" x="4724400" y="4895850"/>
          <p14:tracePt t="28118" x="4768850" y="4921250"/>
          <p14:tracePt t="28134" x="4838700" y="4959350"/>
          <p14:tracePt t="28151" x="4883150" y="4978400"/>
          <p14:tracePt t="28168" x="4959350" y="5016500"/>
          <p14:tracePt t="28185" x="5149850" y="5067300"/>
          <p14:tracePt t="28201" x="5327650" y="5099050"/>
          <p14:tracePt t="28218" x="5619750" y="5130800"/>
          <p14:tracePt t="28234" x="5778500" y="5149850"/>
          <p14:tracePt t="28251" x="5899150" y="5168900"/>
          <p14:tracePt t="28268" x="6102350" y="5187950"/>
          <p14:tracePt t="28284" x="6254750" y="5187950"/>
          <p14:tracePt t="28301" x="6388100" y="5187950"/>
          <p14:tracePt t="28318" x="6515100" y="5194300"/>
          <p14:tracePt t="28335" x="6610350" y="5207000"/>
          <p14:tracePt t="28351" x="6743700" y="5232400"/>
          <p14:tracePt t="28368" x="6832600" y="5257800"/>
          <p14:tracePt t="28385" x="6934200" y="5289550"/>
          <p14:tracePt t="28402" x="7004050" y="5302250"/>
          <p14:tracePt t="28418" x="7086600" y="5321300"/>
          <p14:tracePt t="28434" x="7219950" y="5346700"/>
          <p14:tracePt t="28451" x="7302500" y="5353050"/>
          <p14:tracePt t="28468" x="7397750" y="5372100"/>
          <p14:tracePt t="28484" x="7569200" y="5397500"/>
          <p14:tracePt t="28501" x="7677150" y="5403850"/>
          <p14:tracePt t="28518" x="7797800" y="5435600"/>
          <p14:tracePt t="28535" x="7969250" y="5480050"/>
          <p14:tracePt t="28551" x="8083550" y="5518150"/>
          <p14:tracePt t="28567" x="8210550" y="5575300"/>
          <p14:tracePt t="28584" x="8286750" y="5613400"/>
          <p14:tracePt t="28601" x="8362950" y="5645150"/>
          <p14:tracePt t="28617" x="8451850" y="5664200"/>
          <p14:tracePt t="28634" x="8489950" y="5670550"/>
          <p14:tracePt t="28652" x="8521700" y="5670550"/>
          <p14:tracePt t="28667" x="8534400" y="5670550"/>
          <p14:tracePt t="28925" x="8712200" y="5626100"/>
          <p14:tracePt t="28933" x="8921750" y="5556250"/>
          <p14:tracePt t="28939" x="9099550" y="5518150"/>
          <p14:tracePt t="28950" x="9271000" y="5492750"/>
          <p14:tracePt t="28967" x="9613900" y="5486400"/>
          <p14:tracePt t="28984" x="9766300" y="5499100"/>
          <p14:tracePt t="29002" x="9988550" y="5524500"/>
          <p14:tracePt t="29017" x="10121900" y="5543550"/>
          <p14:tracePt t="29034" x="10223500" y="5556250"/>
          <p14:tracePt t="29050" x="10356850" y="5562600"/>
          <p14:tracePt t="29067" x="10445750" y="5562600"/>
          <p14:tracePt t="29084" x="10515600" y="5562600"/>
          <p14:tracePt t="29100" x="10604500" y="5562600"/>
          <p14:tracePt t="29117" x="10648950" y="5562600"/>
          <p14:tracePt t="29135" x="10750550" y="5549900"/>
          <p14:tracePt t="29151" x="10858500" y="5530850"/>
          <p14:tracePt t="29167" x="10979150" y="5499100"/>
          <p14:tracePt t="29184" x="11087100" y="5467350"/>
          <p14:tracePt t="29200" x="11118850" y="5454650"/>
          <p14:tracePt t="29217" x="11131550" y="5454650"/>
          <p14:tracePt t="29234" x="11150600" y="5448300"/>
          <p14:tracePt t="29250" x="11163300" y="5448300"/>
          <p14:tracePt t="29268" x="11163300" y="5441950"/>
          <p14:tracePt t="29283" x="11169650" y="5441950"/>
          <p14:tracePt t="29423" x="11169650" y="5435600"/>
          <p14:tracePt t="29436" x="11169650" y="5429250"/>
          <p14:tracePt t="29444" x="11156950" y="5422900"/>
          <p14:tracePt t="29451" x="11144250" y="5416550"/>
          <p14:tracePt t="29467" x="11118850" y="5403850"/>
          <p14:tracePt t="29483" x="11087100" y="5391150"/>
          <p14:tracePt t="29500" x="11049000" y="5378450"/>
          <p14:tracePt t="29517" x="11017250" y="5372100"/>
          <p14:tracePt t="29534" x="10960100" y="5372100"/>
          <p14:tracePt t="29550" x="10922000" y="5372100"/>
          <p14:tracePt t="29567" x="10902950" y="5372100"/>
          <p14:tracePt t="29583" x="10877550" y="5372100"/>
          <p14:tracePt t="29600" x="10858500" y="5372100"/>
          <p14:tracePt t="29617" x="10852150" y="5372100"/>
          <p14:tracePt t="29633" x="10820400" y="5384800"/>
          <p14:tracePt t="29650" x="10801350" y="5384800"/>
          <p14:tracePt t="29666" x="10782300" y="5384800"/>
          <p14:tracePt t="29683" x="10769600" y="5391150"/>
          <p14:tracePt t="29700" x="10744200" y="5397500"/>
          <p14:tracePt t="29716" x="10706100" y="5403850"/>
          <p14:tracePt t="29733" x="10680700" y="5403850"/>
          <p14:tracePt t="29751" x="10655300" y="5410200"/>
          <p14:tracePt t="29766" x="10623550" y="5410200"/>
          <p14:tracePt t="29783" x="10598150" y="5416550"/>
          <p14:tracePt t="29800" x="10566400" y="5429250"/>
          <p14:tracePt t="29816" x="10553700" y="5429250"/>
          <p14:tracePt t="29833" x="10541000" y="5429250"/>
          <p14:tracePt t="29850" x="10528300" y="5435600"/>
          <p14:tracePt t="29866" x="10521950" y="5441950"/>
          <p14:tracePt t="29884" x="10515600" y="5448300"/>
          <p14:tracePt t="29900" x="10515600" y="5454650"/>
          <p14:tracePt t="29916" x="10515600" y="5461000"/>
          <p14:tracePt t="29933" x="10515600" y="5467350"/>
          <p14:tracePt t="29969" x="10509250" y="5467350"/>
          <p14:tracePt t="29990" x="10502900" y="5467350"/>
          <p14:tracePt t="30003" x="10496550" y="5467350"/>
          <p14:tracePt t="30017" x="10483850" y="5473700"/>
          <p14:tracePt t="30033" x="10458450" y="5480050"/>
          <p14:tracePt t="30050" x="10439400" y="5486400"/>
          <p14:tracePt t="30066" x="10420350" y="5492750"/>
          <p14:tracePt t="30083" x="10388600" y="5499100"/>
          <p14:tracePt t="30100" x="10369550" y="5505450"/>
          <p14:tracePt t="30116" x="10356850" y="5505450"/>
          <p14:tracePt t="30133" x="10344150" y="5505450"/>
          <p14:tracePt t="30150" x="10331450" y="5505450"/>
          <p14:tracePt t="30183" x="10325100" y="5505450"/>
          <p14:tracePt t="30199" x="10318750" y="5505450"/>
          <p14:tracePt t="30216" x="10318750" y="5499100"/>
          <p14:tracePt t="30234" x="10318750" y="5492750"/>
          <p14:tracePt t="30256" x="10318750" y="5486400"/>
          <p14:tracePt t="30266" x="10318750" y="5480050"/>
          <p14:tracePt t="30283" x="10318750" y="5467350"/>
          <p14:tracePt t="30300" x="10318750" y="5454650"/>
          <p14:tracePt t="30333" x="10318750" y="5448300"/>
          <p14:tracePt t="30349" x="10325100" y="5441950"/>
          <p14:tracePt t="30367" x="10337800" y="5435600"/>
          <p14:tracePt t="30383" x="10344150" y="5429250"/>
          <p14:tracePt t="30399" x="10350500" y="5422900"/>
          <p14:tracePt t="30416" x="10356850" y="5422900"/>
          <p14:tracePt t="30433" x="10363200" y="5422900"/>
          <p14:tracePt t="30449" x="10375900" y="5422900"/>
          <p14:tracePt t="30466" x="10407650" y="5429250"/>
          <p14:tracePt t="30483" x="10433050" y="5435600"/>
          <p14:tracePt t="30500" x="10477500" y="5441950"/>
          <p14:tracePt t="30516" x="10502900" y="5448300"/>
          <p14:tracePt t="30533" x="10521950" y="5454650"/>
          <p14:tracePt t="30549" x="10547350" y="5461000"/>
          <p14:tracePt t="30566" x="10566400" y="5467350"/>
          <p14:tracePt t="30583" x="10598150" y="5467350"/>
          <p14:tracePt t="30599" x="10636250" y="5467350"/>
          <p14:tracePt t="30616" x="10655300" y="5467350"/>
          <p14:tracePt t="30632" x="10699750" y="5467350"/>
          <p14:tracePt t="30649" x="10718800" y="5467350"/>
          <p14:tracePt t="30666" x="10737850" y="5467350"/>
          <p14:tracePt t="30682" x="10775950" y="5467350"/>
          <p14:tracePt t="30699" x="10814050" y="5467350"/>
          <p14:tracePt t="30716" x="10839450" y="5461000"/>
          <p14:tracePt t="30732" x="10871200" y="5461000"/>
          <p14:tracePt t="30749" x="10883900" y="5461000"/>
          <p14:tracePt t="30752" x="10890250" y="5461000"/>
          <p14:tracePt t="30766" x="10902950" y="5461000"/>
          <p14:tracePt t="30782" x="10909300" y="5461000"/>
          <p14:tracePt t="30799" x="10915650" y="5461000"/>
          <p14:tracePt t="30815" x="10922000" y="5454650"/>
          <p14:tracePt t="30833" x="10928350" y="5454650"/>
          <p14:tracePt t="30851" x="10953750" y="5441950"/>
          <p14:tracePt t="30866" x="10966450" y="5441950"/>
          <p14:tracePt t="30882" x="10979150" y="5435600"/>
          <p14:tracePt t="30899" x="10998200" y="5429250"/>
          <p14:tracePt t="30915" x="11010900" y="5429250"/>
          <p14:tracePt t="30932" x="11017250" y="5422900"/>
          <p14:tracePt t="30949" x="11036300" y="5422900"/>
          <p14:tracePt t="30966" x="11061700" y="5416550"/>
          <p14:tracePt t="30983" x="11137900" y="5391150"/>
          <p14:tracePt t="30999" x="11188700" y="5384800"/>
          <p14:tracePt t="31015" x="11214100" y="5378450"/>
          <p14:tracePt t="31032" x="11245850" y="5372100"/>
          <p14:tracePt t="31049" x="11258550" y="5372100"/>
          <p14:tracePt t="31065" x="11264900" y="5372100"/>
          <p14:tracePt t="31083" x="11290300" y="5365750"/>
          <p14:tracePt t="31099" x="11315700" y="5359400"/>
          <p14:tracePt t="31116" x="11366500" y="5353050"/>
          <p14:tracePt t="31132" x="11436350" y="5346700"/>
          <p14:tracePt t="31149" x="11461750" y="5340350"/>
          <p14:tracePt t="31165" x="11474450" y="5340350"/>
          <p14:tracePt t="31182" x="11487150" y="5340350"/>
          <p14:tracePt t="31199" x="11493500" y="5340350"/>
          <p14:tracePt t="31216" x="11499850" y="5340350"/>
          <p14:tracePt t="31232" x="11506200" y="5334000"/>
          <p14:tracePt t="31248" x="11525250" y="5327650"/>
          <p14:tracePt t="31265" x="11537950" y="5327650"/>
          <p14:tracePt t="31285" x="11544300" y="5327650"/>
          <p14:tracePt t="31298" x="11557000" y="5327650"/>
          <p14:tracePt t="31332" x="11563350" y="5327650"/>
          <p14:tracePt t="31978" x="11506200" y="5340350"/>
          <p14:tracePt t="31985" x="11391900" y="5372100"/>
          <p14:tracePt t="31992" x="11226800" y="5416550"/>
          <p14:tracePt t="31999" x="11010900" y="5486400"/>
          <p14:tracePt t="32015" x="10598150" y="5600700"/>
          <p14:tracePt t="32031" x="10166350" y="5695950"/>
          <p14:tracePt t="32048" x="9448800" y="5797550"/>
          <p14:tracePt t="32065" x="8915400" y="5842000"/>
          <p14:tracePt t="32082" x="7994650" y="5886450"/>
          <p14:tracePt t="32098" x="7442200" y="5905500"/>
          <p14:tracePt t="32115" x="7124700" y="5905500"/>
          <p14:tracePt t="32131" x="6832600" y="5905500"/>
          <p14:tracePt t="32148" x="6718300" y="5911850"/>
          <p14:tracePt t="32166" x="6616700" y="5918200"/>
          <p14:tracePt t="32181" x="6559550" y="5918200"/>
          <p14:tracePt t="32198" x="6527800" y="5918200"/>
          <p14:tracePt t="32215" x="6502400" y="5924550"/>
          <p14:tracePt t="34058" x="6661150" y="5981700"/>
          <p14:tracePt t="34065" x="6921500" y="6057900"/>
          <p14:tracePt t="34072" x="7099300" y="6096000"/>
          <p14:tracePt t="34079" x="7232650" y="6140450"/>
          <p14:tracePt t="34096" x="7429500" y="6210300"/>
          <p14:tracePt t="34113" x="7543800" y="6280150"/>
          <p14:tracePt t="34130" x="7575550" y="6305550"/>
          <p14:tracePt t="34146" x="7588250" y="6318250"/>
          <p14:tracePt t="34163" x="7594600" y="6330950"/>
          <p14:tracePt t="34180" x="7594600" y="6337300"/>
          <p14:tracePt t="34196" x="7600950" y="6337300"/>
          <p14:tracePt t="34233" x="7600950" y="6330950"/>
          <p14:tracePt t="34246" x="7581900" y="6286500"/>
          <p14:tracePt t="34263" x="7556500" y="6242050"/>
          <p14:tracePt t="34280" x="7518400" y="6172200"/>
          <p14:tracePt t="34296" x="7505700" y="6140450"/>
          <p14:tracePt t="34313" x="7480300" y="6102350"/>
          <p14:tracePt t="34329" x="7416800" y="6051550"/>
          <p14:tracePt t="34346" x="7346950" y="6019800"/>
          <p14:tracePt t="34363" x="7270750" y="5975350"/>
          <p14:tracePt t="34379" x="7194550" y="5943600"/>
          <p14:tracePt t="34396" x="7169150" y="5924550"/>
          <p14:tracePt t="35564" x="7118350" y="5886450"/>
          <p14:tracePt t="35569" x="7054850" y="5822950"/>
          <p14:tracePt t="35578" x="6997700" y="5778500"/>
          <p14:tracePt t="35595" x="6940550" y="5708650"/>
          <p14:tracePt t="35612" x="6883400" y="5651500"/>
          <p14:tracePt t="35628" x="6864350" y="5619750"/>
          <p14:tracePt t="35646" x="6845300" y="5588000"/>
          <p14:tracePt t="35662" x="6838950" y="5562600"/>
          <p14:tracePt t="35678" x="6826250" y="5543550"/>
          <p14:tracePt t="35695" x="6819900" y="5524500"/>
          <p14:tracePt t="35712" x="6813550" y="5518150"/>
          <p14:tracePt t="35728" x="6807200" y="5505450"/>
          <p14:tracePt t="35745" x="6800850" y="5486400"/>
          <p14:tracePt t="35762" x="6800850" y="5461000"/>
          <p14:tracePt t="35779" x="6813550" y="5435600"/>
          <p14:tracePt t="35795" x="6813550" y="5422900"/>
          <p14:tracePt t="35812" x="6832600" y="5403850"/>
          <p14:tracePt t="35828" x="6870700" y="5372100"/>
          <p14:tracePt t="35845" x="6883400" y="5359400"/>
          <p14:tracePt t="35862" x="6908800" y="5353050"/>
          <p14:tracePt t="35878" x="6978650" y="5346700"/>
          <p14:tracePt t="35895" x="7137400" y="5359400"/>
          <p14:tracePt t="35912" x="7410450" y="5410200"/>
          <p14:tracePt t="35928" x="7569200" y="5461000"/>
          <p14:tracePt t="35945" x="7658100" y="5505450"/>
          <p14:tracePt t="35961" x="7721600" y="5543550"/>
          <p14:tracePt t="35978" x="7740650" y="5549900"/>
          <p14:tracePt t="35995" x="7753350" y="5562600"/>
          <p14:tracePt t="36011" x="7759700" y="5568950"/>
          <p14:tracePt t="36028" x="7766050" y="5575300"/>
          <p14:tracePt t="36045" x="7772400" y="5588000"/>
          <p14:tracePt t="36061" x="7778750" y="5594350"/>
          <p14:tracePt t="36078" x="7791450" y="5607050"/>
          <p14:tracePt t="36095" x="7797800" y="5632450"/>
          <p14:tracePt t="57840" x="7816850" y="5632450"/>
          <p14:tracePt t="57846" x="7842250" y="5638800"/>
          <p14:tracePt t="57854" x="7861300" y="5638800"/>
          <p14:tracePt t="57862" x="7880350" y="5638800"/>
          <p14:tracePt t="57877" x="7924800" y="5638800"/>
          <p14:tracePt t="57893" x="7975600" y="5638800"/>
          <p14:tracePt t="57910" x="8039100" y="5613400"/>
          <p14:tracePt t="57927" x="8083550" y="5600700"/>
          <p14:tracePt t="57944" x="8166100" y="5568950"/>
          <p14:tracePt t="57960" x="8229600" y="5537200"/>
          <p14:tracePt t="57977" x="8286750" y="5518150"/>
          <p14:tracePt t="57993" x="8343900" y="5499100"/>
          <p14:tracePt t="58010" x="8362950" y="5486400"/>
          <p14:tracePt t="58026" x="8375650" y="5480050"/>
          <p14:tracePt t="58043" x="8388350" y="5473700"/>
          <p14:tracePt t="58060" x="8388350" y="5467350"/>
          <p14:tracePt t="58078" x="8401050" y="5461000"/>
          <p14:tracePt t="58093" x="8407400" y="5448300"/>
          <p14:tracePt t="58110" x="8407400" y="5429250"/>
          <p14:tracePt t="58126" x="8407400" y="5416550"/>
          <p14:tracePt t="58144" x="8407400" y="5403850"/>
          <p14:tracePt t="58160" x="8407400" y="5391150"/>
          <p14:tracePt t="58176" x="8407400" y="5384800"/>
          <p14:tracePt t="58193" x="8407400" y="5378450"/>
          <p14:tracePt t="58210" x="8401050" y="5378450"/>
          <p14:tracePt t="58226" x="8388350" y="5365750"/>
          <p14:tracePt t="58243" x="8375650" y="5359400"/>
          <p14:tracePt t="58246" x="8369300" y="5353050"/>
          <p14:tracePt t="58259" x="8362950" y="5346700"/>
          <p14:tracePt t="58276" x="8350250" y="5340350"/>
          <p14:tracePt t="58293" x="8343900" y="5340350"/>
          <p14:tracePt t="58310" x="8337550" y="5340350"/>
          <p14:tracePt t="58326" x="8331200" y="5340350"/>
          <p14:tracePt t="58343" x="8324850" y="5346700"/>
          <p14:tracePt t="58470" x="8324850" y="5353050"/>
          <p14:tracePt t="58491" x="8331200" y="5353050"/>
          <p14:tracePt t="58506" x="8331200" y="5359400"/>
          <p14:tracePt t="58512" x="8337550" y="5359400"/>
          <p14:tracePt t="58526" x="8337550" y="5365750"/>
          <p14:tracePt t="58543" x="8343900" y="5372100"/>
          <p14:tracePt t="58561" x="8350250" y="5378450"/>
          <p14:tracePt t="58576" x="8362950" y="5397500"/>
          <p14:tracePt t="58593" x="8375650" y="5410200"/>
          <p14:tracePt t="58609" x="8394700" y="5422900"/>
          <p14:tracePt t="58626" x="8420100" y="5429250"/>
          <p14:tracePt t="58644" x="8483600" y="5448300"/>
          <p14:tracePt t="58659" x="8540750" y="5454650"/>
          <p14:tracePt t="58676" x="8610600" y="5461000"/>
          <p14:tracePt t="58693" x="8718550" y="5467350"/>
          <p14:tracePt t="58709" x="8820150" y="5473700"/>
          <p14:tracePt t="58726" x="8940800" y="5486400"/>
          <p14:tracePt t="58743" x="9131300" y="5492750"/>
          <p14:tracePt t="58760" x="9283700" y="5505450"/>
          <p14:tracePt t="58763" x="9353550" y="5511800"/>
          <p14:tracePt t="58776" x="9417050" y="5511800"/>
          <p14:tracePt t="58792" x="9556750" y="5511800"/>
          <p14:tracePt t="58809" x="9639300" y="5524500"/>
          <p14:tracePt t="58826" x="9696450" y="5530850"/>
          <p14:tracePt t="58842" x="9772650" y="5543550"/>
          <p14:tracePt t="58859" x="9836150" y="5556250"/>
          <p14:tracePt t="58876" x="9925050" y="5600700"/>
          <p14:tracePt t="58892" x="9975850" y="5626100"/>
          <p14:tracePt t="58910" x="10033000" y="5664200"/>
          <p14:tracePt t="58926" x="10115550" y="5702300"/>
          <p14:tracePt t="58942" x="10166350" y="5740400"/>
          <p14:tracePt t="58959" x="10242550" y="5784850"/>
          <p14:tracePt t="58976" x="10280650" y="5822950"/>
          <p14:tracePt t="58992" x="10312400" y="5848350"/>
          <p14:tracePt t="59009" x="10356850" y="5899150"/>
          <p14:tracePt t="59026" x="10388600" y="5924550"/>
          <p14:tracePt t="59044" x="10414000" y="5956300"/>
          <p14:tracePt t="59059" x="10426700" y="5975350"/>
          <p14:tracePt t="59076" x="10426700" y="5981700"/>
          <p14:tracePt t="59092" x="10445750" y="5994400"/>
          <p14:tracePt t="59109" x="10458450" y="6013450"/>
          <p14:tracePt t="59126" x="10471150" y="6038850"/>
          <p14:tracePt t="59142" x="10521950" y="6121400"/>
          <p14:tracePt t="59159" x="10585450" y="6216650"/>
          <p14:tracePt t="59176" x="10655300" y="6318250"/>
          <p14:tracePt t="59192" x="10725150" y="6407150"/>
          <p14:tracePt t="59209" x="10769600" y="6438900"/>
          <p14:tracePt t="59225" x="10845800" y="6496050"/>
          <p14:tracePt t="59242" x="10902950" y="6515100"/>
          <p14:tracePt t="59259" x="10960100" y="6553200"/>
          <p14:tracePt t="59275" x="11023600" y="6604000"/>
          <p14:tracePt t="59292" x="11055350" y="6629400"/>
          <p14:tracePt t="59309" x="11080750" y="6654800"/>
          <p14:tracePt t="59325" x="11087100" y="6661150"/>
          <p14:tracePt t="59342" x="11093450" y="6673850"/>
          <p14:tracePt t="59359" x="11099800" y="6680200"/>
          <p14:tracePt t="59375" x="11106150" y="6686550"/>
          <p14:tracePt t="59392" x="11112500" y="6692900"/>
          <p14:tracePt t="59604" x="11106150" y="6692900"/>
          <p14:tracePt t="59626" x="11099800" y="6692900"/>
          <p14:tracePt t="59639" x="11093450" y="6686550"/>
          <p14:tracePt t="59645" x="11093450" y="6680200"/>
          <p14:tracePt t="59659" x="11087100" y="6673850"/>
          <p14:tracePt t="59675" x="11080750" y="6667500"/>
          <p14:tracePt t="59709" x="11074400" y="6654800"/>
          <p14:tracePt t="59725" x="11061700" y="6648450"/>
          <p14:tracePt t="59742" x="11055350" y="6648450"/>
          <p14:tracePt t="59758" x="11055350" y="6635750"/>
          <p14:tracePt t="59814" x="11055350" y="6629400"/>
          <p14:tracePt t="59843" x="11049000" y="6623050"/>
          <p14:tracePt t="59856" x="11042650" y="6610350"/>
          <p14:tracePt t="59870" x="11036300" y="6597650"/>
          <p14:tracePt t="59885" x="11029950" y="6584950"/>
          <p14:tracePt t="59906" x="11023600" y="6578600"/>
          <p14:tracePt t="59927" x="11017250" y="65722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5"/>
          <a:stretch/>
        </p:blipFill>
        <p:spPr>
          <a:xfrm>
            <a:off x="4667160" y="142920"/>
            <a:ext cx="5648760" cy="1032840"/>
          </a:xfrm>
          <a:prstGeom prst="rect">
            <a:avLst/>
          </a:prstGeom>
          <a:ln>
            <a:noFill/>
          </a:ln>
        </p:spPr>
      </p:pic>
      <p:pic>
        <p:nvPicPr>
          <p:cNvPr id="6" name="Picture 4"/>
          <p:cNvPicPr/>
          <p:nvPr/>
        </p:nvPicPr>
        <p:blipFill>
          <a:blip r:embed="rId6"/>
          <a:stretch/>
        </p:blipFill>
        <p:spPr>
          <a:xfrm>
            <a:off x="1919640" y="171000"/>
            <a:ext cx="2660760" cy="1004760"/>
          </a:xfrm>
          <a:prstGeom prst="rect">
            <a:avLst/>
          </a:prstGeom>
          <a:ln>
            <a:noFill/>
          </a:ln>
        </p:spPr>
      </p:pic>
      <p:sp>
        <p:nvSpPr>
          <p:cNvPr id="5" name="Rectangle 4"/>
          <p:cNvSpPr/>
          <p:nvPr/>
        </p:nvSpPr>
        <p:spPr>
          <a:xfrm>
            <a:off x="300653" y="1182291"/>
            <a:ext cx="11590333" cy="5539978"/>
          </a:xfrm>
          <a:prstGeom prst="rect">
            <a:avLst/>
          </a:prstGeom>
        </p:spPr>
        <p:txBody>
          <a:bodyPr wrap="square">
            <a:spAutoFit/>
          </a:bodyPr>
          <a:lstStyle/>
          <a:p>
            <a:pPr algn="just">
              <a:lnSpc>
                <a:spcPct val="200000"/>
              </a:lnSpc>
            </a:pPr>
            <a:r>
              <a:rPr lang="en-GB" sz="2400" b="1" u="sng" dirty="0" smtClean="0"/>
              <a:t>Background</a:t>
            </a:r>
          </a:p>
          <a:p>
            <a:pPr algn="just">
              <a:lnSpc>
                <a:spcPct val="200000"/>
              </a:lnSpc>
            </a:pPr>
            <a:r>
              <a:rPr lang="en-ZA" sz="2400" dirty="0"/>
              <a:t>Health Care Workers (HCWs) are among the high-risk group for SARS-CoV-2 infection and a high burden of mental health </a:t>
            </a:r>
            <a:r>
              <a:rPr lang="en-ZA" sz="2400" dirty="0" smtClean="0"/>
              <a:t>(depression</a:t>
            </a:r>
            <a:r>
              <a:rPr lang="en-ZA" sz="2400" dirty="0"/>
              <a:t>, anxiety, traumatic stress, avoidance and </a:t>
            </a:r>
            <a:r>
              <a:rPr lang="en-ZA" sz="2400" dirty="0" smtClean="0"/>
              <a:t>burnout). </a:t>
            </a:r>
            <a:r>
              <a:rPr lang="en-ZA" sz="2400" dirty="0"/>
              <a:t>The 12-Item General Health Questionnaire (GHQ-12) has showed best fit in one factor structure and a multidimensional structure for screening of common mental disorders and psychiatric well-being. The aim was to test for the reliability and validity and ascertain the factor order of the GHQ-12 in HCWs during COVID-19 pandemic. </a:t>
            </a:r>
            <a:endParaRPr lang="en-ZA" dirty="0"/>
          </a:p>
          <a:p>
            <a:endParaRPr lang="en-Z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0634704"/>
      </p:ext>
    </p:extLst>
  </p:cSld>
  <p:clrMapOvr>
    <a:masterClrMapping/>
  </p:clrMapOvr>
  <mc:AlternateContent xmlns:mc="http://schemas.openxmlformats.org/markup-compatibility/2006" xmlns:p14="http://schemas.microsoft.com/office/powerpoint/2010/main">
    <mc:Choice Requires="p14">
      <p:transition spd="slow" p14:dur="2000" advTm="89936"/>
    </mc:Choice>
    <mc:Fallback xmlns="">
      <p:transition spd="slow" advTm="8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3"/>
          <a:stretch/>
        </p:blipFill>
        <p:spPr>
          <a:xfrm>
            <a:off x="4667160" y="142920"/>
            <a:ext cx="5648760" cy="1032840"/>
          </a:xfrm>
          <a:prstGeom prst="rect">
            <a:avLst/>
          </a:prstGeom>
          <a:ln>
            <a:noFill/>
          </a:ln>
        </p:spPr>
      </p:pic>
      <p:pic>
        <p:nvPicPr>
          <p:cNvPr id="6" name="Picture 4"/>
          <p:cNvPicPr/>
          <p:nvPr/>
        </p:nvPicPr>
        <p:blipFill>
          <a:blip r:embed="rId4"/>
          <a:stretch/>
        </p:blipFill>
        <p:spPr>
          <a:xfrm>
            <a:off x="1919640" y="171000"/>
            <a:ext cx="2660760" cy="1004760"/>
          </a:xfrm>
          <a:prstGeom prst="rect">
            <a:avLst/>
          </a:prstGeom>
          <a:ln>
            <a:noFill/>
          </a:ln>
        </p:spPr>
      </p:pic>
      <p:graphicFrame>
        <p:nvGraphicFramePr>
          <p:cNvPr id="2" name="Table 1"/>
          <p:cNvGraphicFramePr>
            <a:graphicFrameLocks noGrp="1"/>
          </p:cNvGraphicFramePr>
          <p:nvPr>
            <p:extLst>
              <p:ext uri="{D42A27DB-BD31-4B8C-83A1-F6EECF244321}">
                <p14:modId xmlns:p14="http://schemas.microsoft.com/office/powerpoint/2010/main" val="1469979427"/>
              </p:ext>
            </p:extLst>
          </p:nvPr>
        </p:nvGraphicFramePr>
        <p:xfrm>
          <a:off x="119590" y="1175760"/>
          <a:ext cx="13082346" cy="5398901"/>
        </p:xfrm>
        <a:graphic>
          <a:graphicData uri="http://schemas.openxmlformats.org/drawingml/2006/table">
            <a:tbl>
              <a:tblPr bandRow="1">
                <a:tableStyleId>{5C22544A-7EE6-4342-B048-85BDC9FD1C3A}</a:tableStyleId>
              </a:tblPr>
              <a:tblGrid>
                <a:gridCol w="3399519">
                  <a:extLst>
                    <a:ext uri="{9D8B030D-6E8A-4147-A177-3AD203B41FA5}">
                      <a16:colId xmlns:a16="http://schemas.microsoft.com/office/drawing/2014/main" val="1211766345"/>
                    </a:ext>
                  </a:extLst>
                </a:gridCol>
                <a:gridCol w="2241995">
                  <a:extLst>
                    <a:ext uri="{9D8B030D-6E8A-4147-A177-3AD203B41FA5}">
                      <a16:colId xmlns:a16="http://schemas.microsoft.com/office/drawing/2014/main" val="2509942022"/>
                    </a:ext>
                  </a:extLst>
                </a:gridCol>
                <a:gridCol w="2350950">
                  <a:extLst>
                    <a:ext uri="{9D8B030D-6E8A-4147-A177-3AD203B41FA5}">
                      <a16:colId xmlns:a16="http://schemas.microsoft.com/office/drawing/2014/main" val="2315282165"/>
                    </a:ext>
                  </a:extLst>
                </a:gridCol>
                <a:gridCol w="2561016">
                  <a:extLst>
                    <a:ext uri="{9D8B030D-6E8A-4147-A177-3AD203B41FA5}">
                      <a16:colId xmlns:a16="http://schemas.microsoft.com/office/drawing/2014/main" val="3236623908"/>
                    </a:ext>
                  </a:extLst>
                </a:gridCol>
                <a:gridCol w="2528866">
                  <a:extLst>
                    <a:ext uri="{9D8B030D-6E8A-4147-A177-3AD203B41FA5}">
                      <a16:colId xmlns:a16="http://schemas.microsoft.com/office/drawing/2014/main" val="1489805963"/>
                    </a:ext>
                  </a:extLst>
                </a:gridCol>
              </a:tblGrid>
              <a:tr h="487623">
                <a:tc>
                  <a:txBody>
                    <a:bodyPr/>
                    <a:lstStyle/>
                    <a:p>
                      <a:pPr>
                        <a:lnSpc>
                          <a:spcPct val="115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Better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Same as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Worse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Much worse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extLst>
                  <a:ext uri="{0D108BD9-81ED-4DB2-BD59-A6C34878D82A}">
                    <a16:rowId xmlns:a16="http://schemas.microsoft.com/office/drawing/2014/main" val="4182649345"/>
                  </a:ext>
                </a:extLst>
              </a:tr>
              <a:tr h="626364">
                <a:tc>
                  <a:txBody>
                    <a:bodyPr/>
                    <a:lstStyle/>
                    <a:p>
                      <a:pPr>
                        <a:lnSpc>
                          <a:spcPct val="107000"/>
                        </a:lnSpc>
                        <a:spcAft>
                          <a:spcPts val="800"/>
                        </a:spcAft>
                      </a:pPr>
                      <a:r>
                        <a:rPr lang="en-GB" sz="2000" dirty="0">
                          <a:effectLst/>
                        </a:rPr>
                        <a:t>4.1 Been able to concentrate on what you are doing?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extLst>
                  <a:ext uri="{0D108BD9-81ED-4DB2-BD59-A6C34878D82A}">
                    <a16:rowId xmlns:a16="http://schemas.microsoft.com/office/drawing/2014/main" val="1456612780"/>
                  </a:ext>
                </a:extLst>
              </a:tr>
              <a:tr h="626364">
                <a:tc>
                  <a:txBody>
                    <a:bodyPr/>
                    <a:lstStyle/>
                    <a:p>
                      <a:pPr>
                        <a:lnSpc>
                          <a:spcPct val="115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Not at all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No more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Rather more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Much worse than usual (4)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extLst>
                  <a:ext uri="{0D108BD9-81ED-4DB2-BD59-A6C34878D82A}">
                    <a16:rowId xmlns:a16="http://schemas.microsoft.com/office/drawing/2014/main" val="3425968070"/>
                  </a:ext>
                </a:extLst>
              </a:tr>
              <a:tr h="328033">
                <a:tc>
                  <a:txBody>
                    <a:bodyPr/>
                    <a:lstStyle/>
                    <a:p>
                      <a:pPr>
                        <a:lnSpc>
                          <a:spcPct val="107000"/>
                        </a:lnSpc>
                        <a:spcAft>
                          <a:spcPts val="800"/>
                        </a:spcAft>
                      </a:pPr>
                      <a:r>
                        <a:rPr lang="en-GB" sz="2000" dirty="0">
                          <a:effectLst/>
                        </a:rPr>
                        <a:t>4.2 Lost much sleep over worry?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marL="228600" indent="-457200">
                        <a:lnSpc>
                          <a:spcPct val="107000"/>
                        </a:lnSpc>
                        <a:spcAft>
                          <a:spcPts val="800"/>
                        </a:spcAft>
                      </a:pPr>
                      <a:r>
                        <a:rPr lang="en-US" sz="2000" dirty="0" smtClean="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marL="228600" indent="-457200">
                        <a:lnSpc>
                          <a:spcPct val="107000"/>
                        </a:lnSpc>
                        <a:spcAft>
                          <a:spcPts val="800"/>
                        </a:spcAft>
                      </a:pPr>
                      <a:r>
                        <a:rPr lang="en-US" sz="2000" dirty="0" smtClean="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marL="228600" indent="-457200">
                        <a:lnSpc>
                          <a:spcPct val="107000"/>
                        </a:lnSpc>
                        <a:spcAft>
                          <a:spcPts val="800"/>
                        </a:spcAft>
                      </a:pPr>
                      <a:r>
                        <a:rPr lang="en-US" sz="2000" dirty="0" smtClean="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marL="228600" indent="-457200">
                        <a:lnSpc>
                          <a:spcPct val="107000"/>
                        </a:lnSpc>
                        <a:spcAft>
                          <a:spcPts val="800"/>
                        </a:spcAft>
                      </a:pPr>
                      <a:r>
                        <a:rPr lang="en-US" sz="2000" dirty="0" smtClean="0">
                          <a:effectLst/>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extLst>
                  <a:ext uri="{0D108BD9-81ED-4DB2-BD59-A6C34878D82A}">
                    <a16:rowId xmlns:a16="http://schemas.microsoft.com/office/drawing/2014/main" val="2986148307"/>
                  </a:ext>
                </a:extLst>
              </a:tr>
              <a:tr h="639085">
                <a:tc>
                  <a:txBody>
                    <a:bodyPr/>
                    <a:lstStyle/>
                    <a:p>
                      <a:pPr>
                        <a:lnSpc>
                          <a:spcPct val="115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dirty="0">
                          <a:effectLst/>
                        </a:rPr>
                        <a:t>More so than usual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Same as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a:effectLst/>
                        </a:rPr>
                        <a:t>Less useful than usual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tc>
                  <a:txBody>
                    <a:bodyPr/>
                    <a:lstStyle/>
                    <a:p>
                      <a:pPr>
                        <a:lnSpc>
                          <a:spcPct val="107000"/>
                        </a:lnSpc>
                        <a:spcAft>
                          <a:spcPts val="800"/>
                        </a:spcAft>
                      </a:pPr>
                      <a:r>
                        <a:rPr lang="en-GB" sz="2000" dirty="0">
                          <a:effectLst/>
                        </a:rPr>
                        <a:t>Much less useful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7685" marR="17685" marT="0" marB="0"/>
                </a:tc>
                <a:extLst>
                  <a:ext uri="{0D108BD9-81ED-4DB2-BD59-A6C34878D82A}">
                    <a16:rowId xmlns:a16="http://schemas.microsoft.com/office/drawing/2014/main" val="3286177644"/>
                  </a:ext>
                </a:extLst>
              </a:tr>
              <a:tr h="633942">
                <a:tc>
                  <a:txBody>
                    <a:bodyPr/>
                    <a:lstStyle/>
                    <a:p>
                      <a:pPr>
                        <a:lnSpc>
                          <a:spcPct val="107000"/>
                        </a:lnSpc>
                        <a:spcAft>
                          <a:spcPts val="800"/>
                        </a:spcAft>
                      </a:pP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4.3 Felt that you are playing a useful part in things?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4404465"/>
                  </a:ext>
                </a:extLst>
              </a:tr>
              <a:tr h="1108113">
                <a:tc>
                  <a:txBody>
                    <a:bodyPr/>
                    <a:lstStyle/>
                    <a:p>
                      <a:pPr>
                        <a:lnSpc>
                          <a:spcPct val="115000"/>
                        </a:lnSpc>
                        <a:spcAft>
                          <a:spcPts val="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More so than usual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Same as usual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Less so than usual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Much less capable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0995528"/>
                  </a:ext>
                </a:extLst>
              </a:tr>
              <a:tr h="879231">
                <a:tc>
                  <a:txBody>
                    <a:bodyPr/>
                    <a:lstStyle/>
                    <a:p>
                      <a:pPr>
                        <a:lnSpc>
                          <a:spcPct val="115000"/>
                        </a:lnSpc>
                        <a:spcAft>
                          <a:spcPts val="800"/>
                        </a:spcAft>
                      </a:pPr>
                      <a:r>
                        <a:rPr lang="en-US" sz="2000" dirty="0" err="1" smtClean="0">
                          <a:effectLst/>
                          <a:latin typeface="Calibri" panose="020F0502020204030204" pitchFamily="34" charset="0"/>
                          <a:ea typeface="Calibri" panose="020F0502020204030204" pitchFamily="34" charset="0"/>
                          <a:cs typeface="Times New Roman" panose="02020603050405020304" pitchFamily="18" charset="0"/>
                        </a:rPr>
                        <a:t>Etc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108117"/>
                  </a:ext>
                </a:extLst>
              </a:tr>
            </a:tbl>
          </a:graphicData>
        </a:graphic>
      </p:graphicFrame>
    </p:spTree>
    <p:extLst>
      <p:ext uri="{BB962C8B-B14F-4D97-AF65-F5344CB8AC3E}">
        <p14:creationId xmlns:p14="http://schemas.microsoft.com/office/powerpoint/2010/main" val="27265520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5"/>
          <a:stretch/>
        </p:blipFill>
        <p:spPr>
          <a:xfrm>
            <a:off x="4667160" y="142920"/>
            <a:ext cx="5648760" cy="1032840"/>
          </a:xfrm>
          <a:prstGeom prst="rect">
            <a:avLst/>
          </a:prstGeom>
          <a:ln>
            <a:noFill/>
          </a:ln>
        </p:spPr>
      </p:pic>
      <p:pic>
        <p:nvPicPr>
          <p:cNvPr id="6" name="Picture 4"/>
          <p:cNvPicPr/>
          <p:nvPr/>
        </p:nvPicPr>
        <p:blipFill>
          <a:blip r:embed="rId6"/>
          <a:stretch/>
        </p:blipFill>
        <p:spPr>
          <a:xfrm>
            <a:off x="1919640" y="171000"/>
            <a:ext cx="2660760" cy="1004760"/>
          </a:xfrm>
          <a:prstGeom prst="rect">
            <a:avLst/>
          </a:prstGeom>
          <a:ln>
            <a:noFill/>
          </a:ln>
        </p:spPr>
      </p:pic>
      <p:sp>
        <p:nvSpPr>
          <p:cNvPr id="2" name="Rectangle 1"/>
          <p:cNvSpPr/>
          <p:nvPr/>
        </p:nvSpPr>
        <p:spPr>
          <a:xfrm>
            <a:off x="666206" y="1901018"/>
            <a:ext cx="11383831" cy="4287199"/>
          </a:xfrm>
          <a:prstGeom prst="rect">
            <a:avLst/>
          </a:prstGeom>
        </p:spPr>
        <p:txBody>
          <a:bodyPr wrap="square">
            <a:spAutoFit/>
          </a:bodyPr>
          <a:lstStyle/>
          <a:p>
            <a:pPr algn="just">
              <a:lnSpc>
                <a:spcPct val="200000"/>
              </a:lnSpc>
              <a:spcAft>
                <a:spcPts val="800"/>
              </a:spcAft>
            </a:pPr>
            <a:r>
              <a:rPr lang="en-ZA" sz="2400" b="1" u="sng" dirty="0" smtClean="0">
                <a:ea typeface="Calibri" panose="020F0502020204030204" pitchFamily="34" charset="0"/>
                <a:cs typeface="Times New Roman" panose="02020603050405020304" pitchFamily="18" charset="0"/>
              </a:rPr>
              <a:t>Methods</a:t>
            </a:r>
          </a:p>
          <a:p>
            <a:pPr algn="just">
              <a:lnSpc>
                <a:spcPct val="200000"/>
              </a:lnSpc>
              <a:spcAft>
                <a:spcPts val="800"/>
              </a:spcAft>
            </a:pPr>
            <a:r>
              <a:rPr lang="en-ZA" sz="2400" dirty="0"/>
              <a:t>Data was collected from 832 hospital staff during the COVID-19 pandemic in South Africa. </a:t>
            </a:r>
            <a:r>
              <a:rPr lang="en-ZA" sz="2400" dirty="0" smtClean="0"/>
              <a:t>For the 672 participants, factor analysis was used to examine the factor structure </a:t>
            </a:r>
            <a:r>
              <a:rPr lang="en-ZA" sz="2400" dirty="0"/>
              <a:t>by exploratory factor analysis (EFA) </a:t>
            </a:r>
            <a:r>
              <a:rPr lang="en-ZA" sz="2400" dirty="0" smtClean="0"/>
              <a:t>by testing the assumptions of factor analysis and </a:t>
            </a:r>
            <a:r>
              <a:rPr lang="en-ZA" sz="2400" dirty="0"/>
              <a:t>structural equation modelling (SEM) for confirmatory factor analysis (</a:t>
            </a:r>
            <a:r>
              <a:rPr lang="en-ZA" sz="2400" dirty="0" smtClean="0"/>
              <a:t>CFA).</a:t>
            </a:r>
          </a:p>
          <a:p>
            <a:pPr algn="just">
              <a:lnSpc>
                <a:spcPct val="107000"/>
              </a:lnSpc>
              <a:spcAft>
                <a:spcPts val="800"/>
              </a:spcAft>
            </a:pPr>
            <a:endParaRPr lang="en-ZA" dirty="0" smtClean="0">
              <a:latin typeface="Arial" panose="020B060402020202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69060511"/>
      </p:ext>
    </p:extLst>
  </p:cSld>
  <p:clrMapOvr>
    <a:masterClrMapping/>
  </p:clrMapOvr>
  <mc:AlternateContent xmlns:mc="http://schemas.openxmlformats.org/markup-compatibility/2006" xmlns:p14="http://schemas.microsoft.com/office/powerpoint/2010/main">
    <mc:Choice Requires="p14">
      <p:transition spd="slow" p14:dur="2000" advTm="35957"/>
    </mc:Choice>
    <mc:Fallback xmlns="">
      <p:transition spd="slow" advTm="35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5"/>
          <a:stretch/>
        </p:blipFill>
        <p:spPr>
          <a:xfrm>
            <a:off x="4667160" y="142920"/>
            <a:ext cx="5648760" cy="1032840"/>
          </a:xfrm>
          <a:prstGeom prst="rect">
            <a:avLst/>
          </a:prstGeom>
          <a:ln>
            <a:noFill/>
          </a:ln>
        </p:spPr>
      </p:pic>
      <p:pic>
        <p:nvPicPr>
          <p:cNvPr id="6" name="Picture 4"/>
          <p:cNvPicPr/>
          <p:nvPr/>
        </p:nvPicPr>
        <p:blipFill>
          <a:blip r:embed="rId6"/>
          <a:stretch/>
        </p:blipFill>
        <p:spPr>
          <a:xfrm>
            <a:off x="1919640" y="171000"/>
            <a:ext cx="2660760" cy="1004760"/>
          </a:xfrm>
          <a:prstGeom prst="rect">
            <a:avLst/>
          </a:prstGeom>
          <a:ln>
            <a:noFill/>
          </a:ln>
        </p:spPr>
      </p:pic>
      <p:sp>
        <p:nvSpPr>
          <p:cNvPr id="2" name="Rectangle 1"/>
          <p:cNvSpPr/>
          <p:nvPr/>
        </p:nvSpPr>
        <p:spPr>
          <a:xfrm>
            <a:off x="39188" y="1175760"/>
            <a:ext cx="12152811" cy="3970318"/>
          </a:xfrm>
          <a:prstGeom prst="rect">
            <a:avLst/>
          </a:prstGeom>
        </p:spPr>
        <p:txBody>
          <a:bodyPr wrap="square">
            <a:spAutoFit/>
          </a:bodyPr>
          <a:lstStyle/>
          <a:p>
            <a:pPr algn="just">
              <a:lnSpc>
                <a:spcPct val="150000"/>
              </a:lnSpc>
              <a:spcAft>
                <a:spcPts val="0"/>
              </a:spcAft>
            </a:pPr>
            <a:r>
              <a:rPr lang="en-ZA" sz="2800" b="1" u="sng" dirty="0">
                <a:ea typeface="Calibri" panose="020F0502020204030204" pitchFamily="34" charset="0"/>
                <a:cs typeface="Times New Roman" panose="02020603050405020304" pitchFamily="18" charset="0"/>
              </a:rPr>
              <a:t>Results and Discussions </a:t>
            </a:r>
            <a:endParaRPr lang="en-ZA" sz="2400" b="1" dirty="0">
              <a:ea typeface="Calibri" panose="020F0502020204030204" pitchFamily="34" charset="0"/>
              <a:cs typeface="Times New Roman" panose="02020603050405020304" pitchFamily="18" charset="0"/>
            </a:endParaRPr>
          </a:p>
          <a:p>
            <a:pPr>
              <a:lnSpc>
                <a:spcPct val="150000"/>
              </a:lnSpc>
            </a:pPr>
            <a:r>
              <a:rPr lang="en-ZA" sz="2800" dirty="0" smtClean="0">
                <a:ea typeface="Calibri" panose="020F0502020204030204" pitchFamily="34" charset="0"/>
              </a:rPr>
              <a:t>Median age: 44 (34 - 54) years. Median score: 25 (</a:t>
            </a:r>
            <a:r>
              <a:rPr lang="en-ZA" sz="2800" dirty="0">
                <a:ea typeface="Calibri" panose="020F0502020204030204" pitchFamily="34" charset="0"/>
              </a:rPr>
              <a:t>W</a:t>
            </a:r>
            <a:r>
              <a:rPr lang="en-ZA" sz="2800" dirty="0" smtClean="0">
                <a:ea typeface="Calibri" panose="020F0502020204030204" pitchFamily="34" charset="0"/>
              </a:rPr>
              <a:t>) &amp; 24 (M), </a:t>
            </a:r>
            <a:r>
              <a:rPr lang="en-ZA" sz="2800" dirty="0">
                <a:ea typeface="Calibri" panose="020F0502020204030204" pitchFamily="34" charset="0"/>
              </a:rPr>
              <a:t>p=0.044. </a:t>
            </a:r>
            <a:endParaRPr lang="en-ZA" sz="2800" dirty="0" smtClean="0">
              <a:ea typeface="Calibri" panose="020F0502020204030204" pitchFamily="34" charset="0"/>
            </a:endParaRPr>
          </a:p>
          <a:p>
            <a:pPr>
              <a:lnSpc>
                <a:spcPct val="150000"/>
              </a:lnSpc>
            </a:pPr>
            <a:r>
              <a:rPr lang="en-ZA" sz="2800" dirty="0" smtClean="0">
                <a:ea typeface="Calibri" panose="020F0502020204030204" pitchFamily="34" charset="0"/>
              </a:rPr>
              <a:t>The </a:t>
            </a:r>
            <a:r>
              <a:rPr lang="en-ZA" sz="2800" dirty="0">
                <a:ea typeface="Calibri" panose="020F0502020204030204" pitchFamily="34" charset="0"/>
              </a:rPr>
              <a:t>determinant for the correlation matrix </a:t>
            </a:r>
            <a:r>
              <a:rPr lang="en-ZA" sz="2800" dirty="0" smtClean="0">
                <a:ea typeface="Calibri" panose="020F0502020204030204" pitchFamily="34" charset="0"/>
              </a:rPr>
              <a:t>was=0.034, </a:t>
            </a:r>
            <a:r>
              <a:rPr lang="en-ZA" sz="2800" dirty="0">
                <a:ea typeface="Calibri" panose="020F0502020204030204" pitchFamily="34" charset="0"/>
              </a:rPr>
              <a:t>the </a:t>
            </a:r>
            <a:r>
              <a:rPr lang="en-ZA" sz="2800" dirty="0" err="1">
                <a:ea typeface="Calibri" panose="020F0502020204030204" pitchFamily="34" charset="0"/>
              </a:rPr>
              <a:t>Barlett</a:t>
            </a:r>
            <a:r>
              <a:rPr lang="en-ZA" sz="2800" dirty="0">
                <a:ea typeface="Calibri" panose="020F0502020204030204" pitchFamily="34" charset="0"/>
              </a:rPr>
              <a:t> test of </a:t>
            </a:r>
            <a:r>
              <a:rPr lang="en-ZA" sz="2800" dirty="0" err="1">
                <a:ea typeface="Calibri" panose="020F0502020204030204" pitchFamily="34" charset="0"/>
              </a:rPr>
              <a:t>spericity</a:t>
            </a:r>
            <a:r>
              <a:rPr lang="en-ZA" sz="2800" dirty="0">
                <a:ea typeface="Calibri" panose="020F0502020204030204" pitchFamily="34" charset="0"/>
              </a:rPr>
              <a:t> was p&lt;0.001, Chi </a:t>
            </a:r>
            <a:r>
              <a:rPr lang="en-ZA" sz="2800" dirty="0" smtClean="0">
                <a:ea typeface="Calibri" panose="020F0502020204030204" pitchFamily="34" charset="0"/>
              </a:rPr>
              <a:t>square=2262.171 </a:t>
            </a:r>
            <a:r>
              <a:rPr lang="en-ZA" sz="2800" dirty="0">
                <a:ea typeface="Calibri" panose="020F0502020204030204" pitchFamily="34" charset="0"/>
              </a:rPr>
              <a:t>and Kaiser-Meyer-</a:t>
            </a:r>
            <a:r>
              <a:rPr lang="en-ZA" sz="2800" dirty="0" err="1">
                <a:ea typeface="Calibri" panose="020F0502020204030204" pitchFamily="34" charset="0"/>
              </a:rPr>
              <a:t>Olkin</a:t>
            </a:r>
            <a:r>
              <a:rPr lang="en-ZA" sz="2800" dirty="0">
                <a:ea typeface="Calibri" panose="020F0502020204030204" pitchFamily="34" charset="0"/>
              </a:rPr>
              <a:t> (KMO) of sampling adequacy was </a:t>
            </a:r>
            <a:r>
              <a:rPr lang="en-ZA" sz="2800" dirty="0" smtClean="0">
                <a:ea typeface="Calibri" panose="020F0502020204030204" pitchFamily="34" charset="0"/>
              </a:rPr>
              <a:t>KMO=0.877, the variables are </a:t>
            </a:r>
            <a:r>
              <a:rPr lang="en-ZA" sz="2800" dirty="0" err="1" smtClean="0">
                <a:ea typeface="Calibri" panose="020F0502020204030204" pitchFamily="34" charset="0"/>
              </a:rPr>
              <a:t>intercorrelated</a:t>
            </a:r>
            <a:r>
              <a:rPr lang="en-ZA" sz="2800" dirty="0" smtClean="0">
                <a:ea typeface="Calibri" panose="020F0502020204030204" pitchFamily="34" charset="0"/>
              </a:rPr>
              <a:t> enough to warrant factor analysis. </a:t>
            </a:r>
            <a:endParaRPr lang="en-ZA"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9087658"/>
      </p:ext>
    </p:extLst>
  </p:cSld>
  <p:clrMapOvr>
    <a:masterClrMapping/>
  </p:clrMapOvr>
  <mc:AlternateContent xmlns:mc="http://schemas.openxmlformats.org/markup-compatibility/2006" xmlns:p14="http://schemas.microsoft.com/office/powerpoint/2010/main">
    <mc:Choice Requires="p14">
      <p:transition spd="slow" p14:dur="2000" advTm="58533"/>
    </mc:Choice>
    <mc:Fallback xmlns="">
      <p:transition spd="slow" advTm="5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sp>
        <p:nvSpPr>
          <p:cNvPr id="2" name="Rectangle 1"/>
          <p:cNvSpPr/>
          <p:nvPr/>
        </p:nvSpPr>
        <p:spPr>
          <a:xfrm>
            <a:off x="425884" y="1675016"/>
            <a:ext cx="10672175" cy="3785652"/>
          </a:xfrm>
          <a:prstGeom prst="rect">
            <a:avLst/>
          </a:prstGeom>
        </p:spPr>
        <p:txBody>
          <a:bodyPr wrap="square">
            <a:spAutoFit/>
          </a:bodyPr>
          <a:lstStyle/>
          <a:p>
            <a:pPr>
              <a:lnSpc>
                <a:spcPct val="200000"/>
              </a:lnSpc>
            </a:pPr>
            <a:r>
              <a:rPr lang="en-ZA" sz="2400" b="1" u="sng" dirty="0">
                <a:ea typeface="Calibri" panose="020F0502020204030204" pitchFamily="34" charset="0"/>
                <a:cs typeface="Times New Roman" panose="02020603050405020304" pitchFamily="18" charset="0"/>
              </a:rPr>
              <a:t>Results and Discussions</a:t>
            </a:r>
            <a:endParaRPr lang="en-ZA" sz="2400" b="1" dirty="0" smtClean="0">
              <a:ea typeface="Calibri" panose="020F0502020204030204" pitchFamily="34" charset="0"/>
            </a:endParaRPr>
          </a:p>
          <a:p>
            <a:pPr>
              <a:lnSpc>
                <a:spcPct val="200000"/>
              </a:lnSpc>
            </a:pPr>
            <a:r>
              <a:rPr lang="en-ZA" sz="2400" dirty="0" smtClean="0">
                <a:ea typeface="Calibri" panose="020F0502020204030204" pitchFamily="34" charset="0"/>
              </a:rPr>
              <a:t>The </a:t>
            </a:r>
            <a:r>
              <a:rPr lang="en-ZA" sz="2400" dirty="0">
                <a:ea typeface="Calibri" panose="020F0502020204030204" pitchFamily="34" charset="0"/>
              </a:rPr>
              <a:t>entire sample had a Cronbach’s alpha of 0.85, </a:t>
            </a:r>
            <a:r>
              <a:rPr lang="en-ZA" sz="2400" dirty="0"/>
              <a:t>0.85 for men and 0.84 for women illustrating satisfactory internal consistency in both groups and in the men and the women. The range of the item-scale was </a:t>
            </a:r>
            <a:r>
              <a:rPr lang="en-ZA" sz="2400" dirty="0" smtClean="0"/>
              <a:t>0.50 </a:t>
            </a:r>
            <a:r>
              <a:rPr lang="en-ZA" sz="2400" dirty="0"/>
              <a:t>for playing a useful part in things to </a:t>
            </a:r>
            <a:r>
              <a:rPr lang="en-ZA" sz="2400" dirty="0" smtClean="0"/>
              <a:t>0.69 </a:t>
            </a:r>
            <a:r>
              <a:rPr lang="en-ZA" sz="2400" dirty="0"/>
              <a:t>for the unhappy and depressed in the entire </a:t>
            </a:r>
            <a:r>
              <a:rPr lang="en-ZA" sz="2400" dirty="0" smtClean="0"/>
              <a:t>sample</a:t>
            </a:r>
            <a:r>
              <a:rPr lang="en-ZA" sz="2400" i="1" dirty="0" smtClean="0">
                <a:ea typeface="Calibri" panose="020F0502020204030204" pitchFamily="34" charset="0"/>
              </a:rPr>
              <a:t>.</a:t>
            </a:r>
            <a:r>
              <a:rPr lang="en-ZA" sz="2400" dirty="0" smtClean="0">
                <a:ea typeface="Calibri" panose="020F0502020204030204" pitchFamily="34" charset="0"/>
              </a:rPr>
              <a:t> </a:t>
            </a:r>
            <a:endParaRPr lang="en-Z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9953964"/>
      </p:ext>
    </p:extLst>
  </p:cSld>
  <p:clrMapOvr>
    <a:masterClrMapping/>
  </p:clrMapOvr>
  <mc:AlternateContent xmlns:mc="http://schemas.openxmlformats.org/markup-compatibility/2006" xmlns:p14="http://schemas.microsoft.com/office/powerpoint/2010/main">
    <mc:Choice Requires="p14">
      <p:transition spd="slow" p14:dur="2000" advTm="50003"/>
    </mc:Choice>
    <mc:Fallback xmlns="">
      <p:transition spd="slow" advTm="5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5"/>
          <a:stretch/>
        </p:blipFill>
        <p:spPr>
          <a:xfrm>
            <a:off x="4667160" y="142920"/>
            <a:ext cx="5648760" cy="1032840"/>
          </a:xfrm>
          <a:prstGeom prst="rect">
            <a:avLst/>
          </a:prstGeom>
          <a:ln>
            <a:noFill/>
          </a:ln>
        </p:spPr>
      </p:pic>
      <p:pic>
        <p:nvPicPr>
          <p:cNvPr id="6" name="Picture 4"/>
          <p:cNvPicPr/>
          <p:nvPr/>
        </p:nvPicPr>
        <p:blipFill>
          <a:blip r:embed="rId6"/>
          <a:stretch/>
        </p:blipFill>
        <p:spPr>
          <a:xfrm>
            <a:off x="1919640" y="171000"/>
            <a:ext cx="2660760" cy="1004760"/>
          </a:xfrm>
          <a:prstGeom prst="rect">
            <a:avLst/>
          </a:prstGeom>
          <a:ln>
            <a:noFill/>
          </a:ln>
        </p:spPr>
      </p:pic>
      <p:graphicFrame>
        <p:nvGraphicFramePr>
          <p:cNvPr id="3" name="Table 2"/>
          <p:cNvGraphicFramePr>
            <a:graphicFrameLocks noGrp="1"/>
          </p:cNvGraphicFramePr>
          <p:nvPr/>
        </p:nvGraphicFramePr>
        <p:xfrm>
          <a:off x="195942" y="1365171"/>
          <a:ext cx="11795759" cy="5218055"/>
        </p:xfrm>
        <a:graphic>
          <a:graphicData uri="http://schemas.openxmlformats.org/drawingml/2006/table">
            <a:tbl>
              <a:tblPr firstRow="1" firstCol="1" bandRow="1">
                <a:tableStyleId>{5C22544A-7EE6-4342-B048-85BDC9FD1C3A}</a:tableStyleId>
              </a:tblPr>
              <a:tblGrid>
                <a:gridCol w="7157122">
                  <a:extLst>
                    <a:ext uri="{9D8B030D-6E8A-4147-A177-3AD203B41FA5}">
                      <a16:colId xmlns:a16="http://schemas.microsoft.com/office/drawing/2014/main" val="2269893151"/>
                    </a:ext>
                  </a:extLst>
                </a:gridCol>
                <a:gridCol w="1436522">
                  <a:extLst>
                    <a:ext uri="{9D8B030D-6E8A-4147-A177-3AD203B41FA5}">
                      <a16:colId xmlns:a16="http://schemas.microsoft.com/office/drawing/2014/main" val="3590682993"/>
                    </a:ext>
                  </a:extLst>
                </a:gridCol>
                <a:gridCol w="1898314">
                  <a:extLst>
                    <a:ext uri="{9D8B030D-6E8A-4147-A177-3AD203B41FA5}">
                      <a16:colId xmlns:a16="http://schemas.microsoft.com/office/drawing/2014/main" val="1666512191"/>
                    </a:ext>
                  </a:extLst>
                </a:gridCol>
                <a:gridCol w="1303801">
                  <a:extLst>
                    <a:ext uri="{9D8B030D-6E8A-4147-A177-3AD203B41FA5}">
                      <a16:colId xmlns:a16="http://schemas.microsoft.com/office/drawing/2014/main" val="2537306998"/>
                    </a:ext>
                  </a:extLst>
                </a:gridCol>
              </a:tblGrid>
              <a:tr h="349002">
                <a:tc>
                  <a:txBody>
                    <a:bodyPr/>
                    <a:lstStyle/>
                    <a:p>
                      <a:pPr>
                        <a:lnSpc>
                          <a:spcPct val="107000"/>
                        </a:lnSpc>
                        <a:spcAft>
                          <a:spcPts val="0"/>
                        </a:spcAft>
                      </a:pPr>
                      <a:r>
                        <a:rPr lang="en-ZA" sz="2400" dirty="0">
                          <a:effectLst/>
                        </a:rPr>
                        <a:t> </a:t>
                      </a:r>
                      <a:r>
                        <a:rPr lang="en-ZA" sz="2400" b="1" dirty="0" err="1" smtClean="0">
                          <a:effectLst/>
                        </a:rPr>
                        <a:t>Croncha’s</a:t>
                      </a:r>
                      <a:r>
                        <a:rPr lang="en-ZA" sz="2400" b="1" dirty="0" smtClean="0">
                          <a:effectLst/>
                        </a:rPr>
                        <a:t> alpha (α) reflecting internal consistency</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3200" dirty="0" smtClean="0">
                          <a:effectLst/>
                          <a:latin typeface="+mn-lt"/>
                          <a:ea typeface="Calibri" panose="020F0502020204030204" pitchFamily="34" charset="0"/>
                          <a:cs typeface="Times New Roman" panose="02020603050405020304" pitchFamily="18" charset="0"/>
                        </a:rPr>
                        <a:t>n</a:t>
                      </a:r>
                      <a:endParaRPr lang="en-ZA" sz="3200" dirty="0" smtClean="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a:effectLst/>
                          <a:latin typeface="+mn-lt"/>
                        </a:rPr>
                        <a:t>AISC</a:t>
                      </a:r>
                      <a:endParaRPr lang="en-ZA"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a:effectLst/>
                          <a:latin typeface="+mn-lt"/>
                        </a:rPr>
                        <a:t>α</a:t>
                      </a:r>
                      <a:endParaRPr lang="en-ZA"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1460699"/>
                  </a:ext>
                </a:extLst>
              </a:tr>
              <a:tr h="381610">
                <a:tc>
                  <a:txBody>
                    <a:bodyPr/>
                    <a:lstStyle/>
                    <a:p>
                      <a:pPr>
                        <a:lnSpc>
                          <a:spcPct val="107000"/>
                        </a:lnSpc>
                        <a:spcAft>
                          <a:spcPts val="800"/>
                        </a:spcAft>
                      </a:pPr>
                      <a:r>
                        <a:rPr lang="en-GB" sz="2000" dirty="0">
                          <a:effectLst/>
                        </a:rPr>
                        <a:t>1. Been able to concentrate on what you are doing?</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847</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0.59</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1228513"/>
                  </a:ext>
                </a:extLst>
              </a:tr>
              <a:tr h="381610">
                <a:tc>
                  <a:txBody>
                    <a:bodyPr/>
                    <a:lstStyle/>
                    <a:p>
                      <a:pPr>
                        <a:lnSpc>
                          <a:spcPct val="115000"/>
                        </a:lnSpc>
                        <a:spcAft>
                          <a:spcPts val="800"/>
                        </a:spcAft>
                      </a:pPr>
                      <a:r>
                        <a:rPr lang="en-GB" sz="2000">
                          <a:effectLst/>
                        </a:rPr>
                        <a:t>2. Lost much sleep over worry?</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836</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0.61</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973375"/>
                  </a:ext>
                </a:extLst>
              </a:tr>
              <a:tr h="381610">
                <a:tc>
                  <a:txBody>
                    <a:bodyPr/>
                    <a:lstStyle/>
                    <a:p>
                      <a:pPr>
                        <a:lnSpc>
                          <a:spcPct val="107000"/>
                        </a:lnSpc>
                        <a:spcAft>
                          <a:spcPts val="800"/>
                        </a:spcAft>
                      </a:pPr>
                      <a:r>
                        <a:rPr lang="en-GB" sz="2000">
                          <a:effectLst/>
                        </a:rPr>
                        <a:t>3. Felt that you are playing a useful part in things?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830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0.50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0.85</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2842207"/>
                  </a:ext>
                </a:extLst>
              </a:tr>
              <a:tr h="381610">
                <a:tc>
                  <a:txBody>
                    <a:bodyPr/>
                    <a:lstStyle/>
                    <a:p>
                      <a:pPr>
                        <a:lnSpc>
                          <a:spcPct val="107000"/>
                        </a:lnSpc>
                        <a:spcAft>
                          <a:spcPts val="800"/>
                        </a:spcAft>
                      </a:pPr>
                      <a:r>
                        <a:rPr lang="en-GB" sz="2000" dirty="0">
                          <a:effectLst/>
                        </a:rPr>
                        <a:t>4. Felt capable of making decisions about things?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831</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0.57</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7815610"/>
                  </a:ext>
                </a:extLst>
              </a:tr>
              <a:tr h="381610">
                <a:tc>
                  <a:txBody>
                    <a:bodyPr/>
                    <a:lstStyle/>
                    <a:p>
                      <a:pPr>
                        <a:lnSpc>
                          <a:spcPct val="107000"/>
                        </a:lnSpc>
                        <a:spcAft>
                          <a:spcPts val="0"/>
                        </a:spcAft>
                      </a:pPr>
                      <a:r>
                        <a:rPr lang="en-GB" sz="2000">
                          <a:effectLst/>
                        </a:rPr>
                        <a:t>5. Felt constantly under strain?</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846</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0.66</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4674806"/>
                  </a:ext>
                </a:extLst>
              </a:tr>
              <a:tr h="381610">
                <a:tc>
                  <a:txBody>
                    <a:bodyPr/>
                    <a:lstStyle/>
                    <a:p>
                      <a:pPr>
                        <a:lnSpc>
                          <a:spcPct val="107000"/>
                        </a:lnSpc>
                        <a:spcAft>
                          <a:spcPts val="0"/>
                        </a:spcAft>
                      </a:pPr>
                      <a:r>
                        <a:rPr lang="en-GB" sz="2000" dirty="0">
                          <a:effectLst/>
                        </a:rPr>
                        <a:t>6. Felt that you could not overcome your difficulties?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838</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0.68</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7707452"/>
                  </a:ext>
                </a:extLst>
              </a:tr>
              <a:tr h="381610">
                <a:tc>
                  <a:txBody>
                    <a:bodyPr/>
                    <a:lstStyle/>
                    <a:p>
                      <a:pPr>
                        <a:lnSpc>
                          <a:spcPct val="107000"/>
                        </a:lnSpc>
                        <a:spcAft>
                          <a:spcPts val="0"/>
                        </a:spcAft>
                      </a:pPr>
                      <a:r>
                        <a:rPr lang="en-GB" sz="2000">
                          <a:effectLst/>
                        </a:rPr>
                        <a:t>7. Been able to enjoy your normal day-to-day activities?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829</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0.61</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1641745"/>
                  </a:ext>
                </a:extLst>
              </a:tr>
              <a:tr h="381610">
                <a:tc>
                  <a:txBody>
                    <a:bodyPr/>
                    <a:lstStyle/>
                    <a:p>
                      <a:pPr>
                        <a:lnSpc>
                          <a:spcPct val="107000"/>
                        </a:lnSpc>
                        <a:spcAft>
                          <a:spcPts val="0"/>
                        </a:spcAft>
                      </a:pPr>
                      <a:r>
                        <a:rPr lang="en-GB" sz="2000" dirty="0">
                          <a:effectLst/>
                        </a:rPr>
                        <a:t>8. Been able to face up to your problems?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844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0.61</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909886"/>
                  </a:ext>
                </a:extLst>
              </a:tr>
              <a:tr h="381610">
                <a:tc>
                  <a:txBody>
                    <a:bodyPr/>
                    <a:lstStyle/>
                    <a:p>
                      <a:pPr>
                        <a:lnSpc>
                          <a:spcPct val="107000"/>
                        </a:lnSpc>
                        <a:spcAft>
                          <a:spcPts val="0"/>
                        </a:spcAft>
                      </a:pPr>
                      <a:r>
                        <a:rPr lang="en-GB" sz="2000">
                          <a:effectLst/>
                        </a:rPr>
                        <a:t>9. Been feeling unhappy and depressed?</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846</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0.69</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4198247"/>
                  </a:ext>
                </a:extLst>
              </a:tr>
              <a:tr h="381610">
                <a:tc>
                  <a:txBody>
                    <a:bodyPr/>
                    <a:lstStyle/>
                    <a:p>
                      <a:pPr>
                        <a:lnSpc>
                          <a:spcPct val="107000"/>
                        </a:lnSpc>
                        <a:spcAft>
                          <a:spcPts val="0"/>
                        </a:spcAft>
                      </a:pPr>
                      <a:r>
                        <a:rPr lang="en-GB" sz="2000">
                          <a:effectLst/>
                        </a:rPr>
                        <a:t>10. Been losing confidence in yourself?</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850</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0.68</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0.83</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8596804"/>
                  </a:ext>
                </a:extLst>
              </a:tr>
              <a:tr h="381610">
                <a:tc>
                  <a:txBody>
                    <a:bodyPr/>
                    <a:lstStyle/>
                    <a:p>
                      <a:pPr>
                        <a:lnSpc>
                          <a:spcPct val="107000"/>
                        </a:lnSpc>
                        <a:spcAft>
                          <a:spcPts val="0"/>
                        </a:spcAft>
                      </a:pPr>
                      <a:r>
                        <a:rPr lang="en-GB" sz="2000">
                          <a:effectLst/>
                        </a:rPr>
                        <a:t>11. Been thinking of yourself as a worthless person?</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849</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0.59</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ZA" sz="2400" dirty="0" smtClean="0">
                          <a:effectLst/>
                        </a:rPr>
                        <a:t>0.84</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3938895"/>
                  </a:ext>
                </a:extLst>
              </a:tr>
              <a:tr h="381610">
                <a:tc>
                  <a:txBody>
                    <a:bodyPr/>
                    <a:lstStyle/>
                    <a:p>
                      <a:pP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12. Been feeling reasonably happy all things considered?</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832</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0.62</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0.84</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2035660"/>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244052"/>
      </p:ext>
    </p:extLst>
  </p:cSld>
  <p:clrMapOvr>
    <a:masterClrMapping/>
  </p:clrMapOvr>
  <mc:AlternateContent xmlns:mc="http://schemas.openxmlformats.org/markup-compatibility/2006" xmlns:p14="http://schemas.microsoft.com/office/powerpoint/2010/main">
    <mc:Choice Requires="p14">
      <p:transition spd="slow" p14:dur="2000" advTm="157753"/>
    </mc:Choice>
    <mc:Fallback xmlns="">
      <p:transition spd="slow" advTm="15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5"/>
          <a:stretch/>
        </p:blipFill>
        <p:spPr>
          <a:xfrm>
            <a:off x="4667160" y="142920"/>
            <a:ext cx="5648760" cy="1032840"/>
          </a:xfrm>
          <a:prstGeom prst="rect">
            <a:avLst/>
          </a:prstGeom>
          <a:ln>
            <a:noFill/>
          </a:ln>
        </p:spPr>
      </p:pic>
      <p:pic>
        <p:nvPicPr>
          <p:cNvPr id="6" name="Picture 4"/>
          <p:cNvPicPr/>
          <p:nvPr/>
        </p:nvPicPr>
        <p:blipFill>
          <a:blip r:embed="rId6"/>
          <a:stretch/>
        </p:blipFill>
        <p:spPr>
          <a:xfrm>
            <a:off x="1919640" y="171000"/>
            <a:ext cx="2660760" cy="1004760"/>
          </a:xfrm>
          <a:prstGeom prst="rect">
            <a:avLst/>
          </a:prstGeom>
          <a:ln>
            <a:noFill/>
          </a:ln>
        </p:spPr>
      </p:pic>
      <p:sp>
        <p:nvSpPr>
          <p:cNvPr id="2" name="Rectangle 1"/>
          <p:cNvSpPr/>
          <p:nvPr/>
        </p:nvSpPr>
        <p:spPr>
          <a:xfrm>
            <a:off x="39188" y="1175760"/>
            <a:ext cx="12152811" cy="3970318"/>
          </a:xfrm>
          <a:prstGeom prst="rect">
            <a:avLst/>
          </a:prstGeom>
        </p:spPr>
        <p:txBody>
          <a:bodyPr wrap="square">
            <a:spAutoFit/>
          </a:bodyPr>
          <a:lstStyle/>
          <a:p>
            <a:pPr algn="just">
              <a:lnSpc>
                <a:spcPct val="150000"/>
              </a:lnSpc>
              <a:spcAft>
                <a:spcPts val="0"/>
              </a:spcAft>
            </a:pPr>
            <a:r>
              <a:rPr lang="en-ZA" sz="2800" b="1" u="sng" dirty="0">
                <a:ea typeface="Calibri" panose="020F0502020204030204" pitchFamily="34" charset="0"/>
                <a:cs typeface="Times New Roman" panose="02020603050405020304" pitchFamily="18" charset="0"/>
              </a:rPr>
              <a:t>Results and Discussions </a:t>
            </a:r>
            <a:endParaRPr lang="en-ZA" sz="2400" b="1" dirty="0">
              <a:ea typeface="Calibri" panose="020F0502020204030204" pitchFamily="34" charset="0"/>
              <a:cs typeface="Times New Roman" panose="02020603050405020304" pitchFamily="18" charset="0"/>
            </a:endParaRPr>
          </a:p>
          <a:p>
            <a:pPr>
              <a:lnSpc>
                <a:spcPct val="150000"/>
              </a:lnSpc>
            </a:pPr>
            <a:r>
              <a:rPr lang="en-ZA" sz="2800" dirty="0" smtClean="0">
                <a:ea typeface="Calibri" panose="020F0502020204030204" pitchFamily="34" charset="0"/>
              </a:rPr>
              <a:t>There were at least 5 factors possible with Scale reliability coefficient: 0.85 ( at least 0.80 is needed).</a:t>
            </a:r>
          </a:p>
          <a:p>
            <a:pPr>
              <a:lnSpc>
                <a:spcPct val="150000"/>
              </a:lnSpc>
            </a:pPr>
            <a:r>
              <a:rPr lang="en-ZA" sz="2800" dirty="0" smtClean="0">
                <a:ea typeface="Calibri" panose="020F0502020204030204" pitchFamily="34" charset="0"/>
              </a:rPr>
              <a:t>EFA: Four factors </a:t>
            </a:r>
            <a:r>
              <a:rPr lang="en-ZA" sz="2800" dirty="0">
                <a:ea typeface="Calibri" panose="020F0502020204030204" pitchFamily="34" charset="0"/>
              </a:rPr>
              <a:t>identified </a:t>
            </a:r>
            <a:r>
              <a:rPr lang="en-ZA" sz="2800" dirty="0" smtClean="0">
                <a:ea typeface="Calibri" panose="020F0502020204030204" pitchFamily="34" charset="0"/>
              </a:rPr>
              <a:t>with a reliability coefficient &gt; 0,30 in orthogonal (</a:t>
            </a:r>
            <a:r>
              <a:rPr lang="en-ZA" sz="2800" dirty="0" err="1" smtClean="0">
                <a:ea typeface="Calibri" panose="020F0502020204030204" pitchFamily="34" charset="0"/>
              </a:rPr>
              <a:t>varimax</a:t>
            </a:r>
            <a:r>
              <a:rPr lang="en-ZA" sz="2800" dirty="0" smtClean="0">
                <a:ea typeface="Calibri" panose="020F0502020204030204" pitchFamily="34" charset="0"/>
              </a:rPr>
              <a:t>) loadings so as to be interpretable: I: Social-Dysfunction </a:t>
            </a:r>
            <a:r>
              <a:rPr lang="en-ZA" sz="2800" dirty="0">
                <a:ea typeface="Calibri" panose="020F0502020204030204" pitchFamily="34" charset="0"/>
              </a:rPr>
              <a:t>(37.8%), </a:t>
            </a:r>
            <a:r>
              <a:rPr lang="en-ZA" sz="2800" dirty="0" smtClean="0">
                <a:ea typeface="Calibri" panose="020F0502020204030204" pitchFamily="34" charset="0"/>
              </a:rPr>
              <a:t>II: Anxiety-Depression </a:t>
            </a:r>
            <a:r>
              <a:rPr lang="en-ZA" sz="2800" dirty="0">
                <a:ea typeface="Calibri" panose="020F0502020204030204" pitchFamily="34" charset="0"/>
              </a:rPr>
              <a:t>(35.4%), III: Valued and </a:t>
            </a:r>
            <a:r>
              <a:rPr lang="en-ZA" sz="2800" dirty="0" smtClean="0">
                <a:ea typeface="Calibri" panose="020F0502020204030204" pitchFamily="34" charset="0"/>
              </a:rPr>
              <a:t>VI: Stability </a:t>
            </a:r>
            <a:r>
              <a:rPr lang="en-ZA" sz="2800" dirty="0">
                <a:ea typeface="Calibri" panose="020F0502020204030204" pitchFamily="34" charset="0"/>
              </a:rPr>
              <a:t>(24.9</a:t>
            </a:r>
            <a:r>
              <a:rPr lang="en-ZA" sz="2800" dirty="0" smtClean="0">
                <a:ea typeface="Calibri" panose="020F0502020204030204" pitchFamily="34" charset="0"/>
              </a:rPr>
              <a:t>%). </a:t>
            </a:r>
            <a:endParaRPr lang="en-ZA"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8686458"/>
      </p:ext>
    </p:extLst>
  </p:cSld>
  <p:clrMapOvr>
    <a:masterClrMapping/>
  </p:clrMapOvr>
  <mc:AlternateContent xmlns:mc="http://schemas.openxmlformats.org/markup-compatibility/2006" xmlns:p14="http://schemas.microsoft.com/office/powerpoint/2010/main">
    <mc:Choice Requires="p14">
      <p:transition spd="slow" p14:dur="2000" advTm="59585"/>
    </mc:Choice>
    <mc:Fallback xmlns="">
      <p:transition spd="slow" advTm="59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200" y="274680"/>
            <a:ext cx="8229240" cy="1142640"/>
          </a:xfrm>
          <a:prstGeom prst="rect">
            <a:avLst/>
          </a:prstGeom>
          <a:noFill/>
          <a:ln>
            <a:noFill/>
          </a:ln>
        </p:spPr>
        <p:txBody>
          <a:bodyPr anchor="ctr"/>
          <a:lstStyle/>
          <a:p>
            <a:endParaRPr lang="en-US" spc="-1" dirty="0">
              <a:solidFill>
                <a:srgbClr val="000000"/>
              </a:solidFill>
              <a:uFill>
                <a:solidFill>
                  <a:srgbClr val="FFFFFF"/>
                </a:solidFill>
              </a:uFill>
              <a:latin typeface="Calibri"/>
            </a:endParaRPr>
          </a:p>
        </p:txBody>
      </p:sp>
      <p:pic>
        <p:nvPicPr>
          <p:cNvPr id="86" name="Picture 3"/>
          <p:cNvPicPr/>
          <p:nvPr/>
        </p:nvPicPr>
        <p:blipFill>
          <a:blip r:embed="rId4"/>
          <a:stretch/>
        </p:blipFill>
        <p:spPr>
          <a:xfrm>
            <a:off x="4667160" y="142920"/>
            <a:ext cx="5648760" cy="1032840"/>
          </a:xfrm>
          <a:prstGeom prst="rect">
            <a:avLst/>
          </a:prstGeom>
          <a:ln>
            <a:noFill/>
          </a:ln>
        </p:spPr>
      </p:pic>
      <p:pic>
        <p:nvPicPr>
          <p:cNvPr id="6" name="Picture 4"/>
          <p:cNvPicPr/>
          <p:nvPr/>
        </p:nvPicPr>
        <p:blipFill>
          <a:blip r:embed="rId5"/>
          <a:stretch/>
        </p:blipFill>
        <p:spPr>
          <a:xfrm>
            <a:off x="1919640" y="171000"/>
            <a:ext cx="2660760" cy="1004760"/>
          </a:xfrm>
          <a:prstGeom prst="rect">
            <a:avLst/>
          </a:prstGeom>
          <a:ln>
            <a:noFill/>
          </a:ln>
        </p:spPr>
      </p:pic>
      <p:graphicFrame>
        <p:nvGraphicFramePr>
          <p:cNvPr id="3" name="Table 2"/>
          <p:cNvGraphicFramePr>
            <a:graphicFrameLocks noGrp="1"/>
          </p:cNvGraphicFramePr>
          <p:nvPr>
            <p:extLst>
              <p:ext uri="{D42A27DB-BD31-4B8C-83A1-F6EECF244321}">
                <p14:modId xmlns:p14="http://schemas.microsoft.com/office/powerpoint/2010/main" val="570047031"/>
              </p:ext>
            </p:extLst>
          </p:nvPr>
        </p:nvGraphicFramePr>
        <p:xfrm>
          <a:off x="0" y="1175765"/>
          <a:ext cx="12192000" cy="5329989"/>
        </p:xfrm>
        <a:graphic>
          <a:graphicData uri="http://schemas.openxmlformats.org/drawingml/2006/table">
            <a:tbl>
              <a:tblPr firstRow="1" firstCol="1" bandRow="1">
                <a:tableStyleId>{5C22544A-7EE6-4342-B048-85BDC9FD1C3A}</a:tableStyleId>
              </a:tblPr>
              <a:tblGrid>
                <a:gridCol w="7171509">
                  <a:extLst>
                    <a:ext uri="{9D8B030D-6E8A-4147-A177-3AD203B41FA5}">
                      <a16:colId xmlns:a16="http://schemas.microsoft.com/office/drawing/2014/main" val="330399057"/>
                    </a:ext>
                  </a:extLst>
                </a:gridCol>
                <a:gridCol w="1240971">
                  <a:extLst>
                    <a:ext uri="{9D8B030D-6E8A-4147-A177-3AD203B41FA5}">
                      <a16:colId xmlns:a16="http://schemas.microsoft.com/office/drawing/2014/main" val="3286141850"/>
                    </a:ext>
                  </a:extLst>
                </a:gridCol>
                <a:gridCol w="1162594">
                  <a:extLst>
                    <a:ext uri="{9D8B030D-6E8A-4147-A177-3AD203B41FA5}">
                      <a16:colId xmlns:a16="http://schemas.microsoft.com/office/drawing/2014/main" val="2830664808"/>
                    </a:ext>
                  </a:extLst>
                </a:gridCol>
                <a:gridCol w="1423852">
                  <a:extLst>
                    <a:ext uri="{9D8B030D-6E8A-4147-A177-3AD203B41FA5}">
                      <a16:colId xmlns:a16="http://schemas.microsoft.com/office/drawing/2014/main" val="2848028905"/>
                    </a:ext>
                  </a:extLst>
                </a:gridCol>
                <a:gridCol w="1193074">
                  <a:extLst>
                    <a:ext uri="{9D8B030D-6E8A-4147-A177-3AD203B41FA5}">
                      <a16:colId xmlns:a16="http://schemas.microsoft.com/office/drawing/2014/main" val="3450547297"/>
                    </a:ext>
                  </a:extLst>
                </a:gridCol>
              </a:tblGrid>
              <a:tr h="368265">
                <a:tc>
                  <a:txBody>
                    <a:bodyPr/>
                    <a:lstStyle/>
                    <a:p>
                      <a:pPr>
                        <a:lnSpc>
                          <a:spcPct val="107000"/>
                        </a:lnSpc>
                        <a:spcAft>
                          <a:spcPts val="0"/>
                        </a:spcAft>
                      </a:pPr>
                      <a:r>
                        <a:rPr lang="en-ZA" sz="2300" dirty="0">
                          <a:effectLst/>
                        </a:rPr>
                        <a:t>Factors (proportion in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I (37.8)</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II (35.4)</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III (24.9)</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smtClean="0">
                          <a:effectLst/>
                        </a:rPr>
                        <a:t>IV (22,7)</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4513294"/>
                  </a:ext>
                </a:extLst>
              </a:tr>
              <a:tr h="368265">
                <a:tc>
                  <a:txBody>
                    <a:bodyPr/>
                    <a:lstStyle/>
                    <a:p>
                      <a:pPr>
                        <a:lnSpc>
                          <a:spcPct val="107000"/>
                        </a:lnSpc>
                        <a:spcAft>
                          <a:spcPts val="800"/>
                        </a:spcAft>
                      </a:pPr>
                      <a:r>
                        <a:rPr lang="en-GB" sz="2300" dirty="0">
                          <a:effectLst/>
                        </a:rPr>
                        <a:t>1. Been able to concentrate on what you are doing?</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0.31</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0.39</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831097"/>
                  </a:ext>
                </a:extLst>
              </a:tr>
              <a:tr h="372569">
                <a:tc>
                  <a:txBody>
                    <a:bodyPr/>
                    <a:lstStyle/>
                    <a:p>
                      <a:pPr>
                        <a:lnSpc>
                          <a:spcPct val="115000"/>
                        </a:lnSpc>
                        <a:spcAft>
                          <a:spcPts val="800"/>
                        </a:spcAft>
                      </a:pPr>
                      <a:r>
                        <a:rPr lang="en-GB" sz="2300">
                          <a:effectLst/>
                        </a:rPr>
                        <a:t>2. Lost much sleep over worry?</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0.45</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0.30</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2426877"/>
                  </a:ext>
                </a:extLst>
              </a:tr>
              <a:tr h="368265">
                <a:tc>
                  <a:txBody>
                    <a:bodyPr/>
                    <a:lstStyle/>
                    <a:p>
                      <a:pPr>
                        <a:lnSpc>
                          <a:spcPct val="107000"/>
                        </a:lnSpc>
                        <a:spcAft>
                          <a:spcPts val="800"/>
                        </a:spcAft>
                      </a:pPr>
                      <a:r>
                        <a:rPr lang="en-GB" sz="2300">
                          <a:effectLst/>
                        </a:rPr>
                        <a:t>3. Felt that you are playing a useful part in things?</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0.49</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6071551"/>
                  </a:ext>
                </a:extLst>
              </a:tr>
              <a:tr h="415094">
                <a:tc>
                  <a:txBody>
                    <a:bodyPr/>
                    <a:lstStyle/>
                    <a:p>
                      <a:pPr>
                        <a:lnSpc>
                          <a:spcPct val="107000"/>
                        </a:lnSpc>
                        <a:spcAft>
                          <a:spcPts val="800"/>
                        </a:spcAft>
                      </a:pPr>
                      <a:r>
                        <a:rPr lang="en-GB" sz="2300" dirty="0">
                          <a:effectLst/>
                        </a:rPr>
                        <a:t>4. Felt capable of making decisions about things?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0.50</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4205262"/>
                  </a:ext>
                </a:extLst>
              </a:tr>
              <a:tr h="368265">
                <a:tc>
                  <a:txBody>
                    <a:bodyPr/>
                    <a:lstStyle/>
                    <a:p>
                      <a:pPr>
                        <a:lnSpc>
                          <a:spcPct val="107000"/>
                        </a:lnSpc>
                        <a:spcAft>
                          <a:spcPts val="0"/>
                        </a:spcAft>
                      </a:pPr>
                      <a:r>
                        <a:rPr lang="en-GB" sz="2300">
                          <a:effectLst/>
                        </a:rPr>
                        <a:t>5. Felt constantly under strain?</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0.62</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274184"/>
                  </a:ext>
                </a:extLst>
              </a:tr>
              <a:tr h="368265">
                <a:tc>
                  <a:txBody>
                    <a:bodyPr/>
                    <a:lstStyle/>
                    <a:p>
                      <a:pPr>
                        <a:lnSpc>
                          <a:spcPct val="107000"/>
                        </a:lnSpc>
                        <a:spcAft>
                          <a:spcPts val="0"/>
                        </a:spcAft>
                      </a:pPr>
                      <a:r>
                        <a:rPr lang="en-GB" sz="2300" dirty="0">
                          <a:effectLst/>
                        </a:rPr>
                        <a:t>6. Felt that you could not overcome your difficulties?</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0.55</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9397410"/>
                  </a:ext>
                </a:extLst>
              </a:tr>
              <a:tr h="368265">
                <a:tc>
                  <a:txBody>
                    <a:bodyPr/>
                    <a:lstStyle/>
                    <a:p>
                      <a:pPr>
                        <a:lnSpc>
                          <a:spcPct val="107000"/>
                        </a:lnSpc>
                        <a:spcAft>
                          <a:spcPts val="0"/>
                        </a:spcAft>
                      </a:pPr>
                      <a:r>
                        <a:rPr lang="en-GB" sz="2300" dirty="0">
                          <a:effectLst/>
                        </a:rPr>
                        <a:t>7. Been able to enjoy your normal day-to-day activities?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0.42</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0.45</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0376846"/>
                  </a:ext>
                </a:extLst>
              </a:tr>
              <a:tr h="368265">
                <a:tc>
                  <a:txBody>
                    <a:bodyPr/>
                    <a:lstStyle/>
                    <a:p>
                      <a:pPr>
                        <a:lnSpc>
                          <a:spcPct val="107000"/>
                        </a:lnSpc>
                        <a:spcAft>
                          <a:spcPts val="0"/>
                        </a:spcAft>
                      </a:pPr>
                      <a:r>
                        <a:rPr lang="en-GB" sz="2300" dirty="0">
                          <a:effectLst/>
                        </a:rPr>
                        <a:t>8. Been able to face up to your problems?</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0.49</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9595034"/>
                  </a:ext>
                </a:extLst>
              </a:tr>
              <a:tr h="368265">
                <a:tc>
                  <a:txBody>
                    <a:bodyPr/>
                    <a:lstStyle/>
                    <a:p>
                      <a:pPr>
                        <a:lnSpc>
                          <a:spcPct val="107000"/>
                        </a:lnSpc>
                        <a:spcAft>
                          <a:spcPts val="0"/>
                        </a:spcAft>
                      </a:pPr>
                      <a:r>
                        <a:rPr lang="en-GB" sz="2300">
                          <a:effectLst/>
                        </a:rPr>
                        <a:t>9. Been feeling unhappy and depressed?</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0.44</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0.51</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139338"/>
                  </a:ext>
                </a:extLst>
              </a:tr>
              <a:tr h="368265">
                <a:tc>
                  <a:txBody>
                    <a:bodyPr/>
                    <a:lstStyle/>
                    <a:p>
                      <a:pPr>
                        <a:lnSpc>
                          <a:spcPct val="107000"/>
                        </a:lnSpc>
                        <a:spcAft>
                          <a:spcPts val="0"/>
                        </a:spcAft>
                      </a:pPr>
                      <a:r>
                        <a:rPr lang="en-GB" sz="2300">
                          <a:effectLst/>
                        </a:rPr>
                        <a:t>10. Been losing confidence in yourself?</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0.66</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730468"/>
                  </a:ext>
                </a:extLst>
              </a:tr>
              <a:tr h="368265">
                <a:tc>
                  <a:txBody>
                    <a:bodyPr/>
                    <a:lstStyle/>
                    <a:p>
                      <a:pPr>
                        <a:lnSpc>
                          <a:spcPct val="107000"/>
                        </a:lnSpc>
                        <a:spcAft>
                          <a:spcPts val="0"/>
                        </a:spcAft>
                      </a:pPr>
                      <a:r>
                        <a:rPr lang="en-GB" sz="2300">
                          <a:effectLst/>
                        </a:rPr>
                        <a:t>11. Been thinking of yourself as a worthless person?</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0.60</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7478364"/>
                  </a:ext>
                </a:extLst>
              </a:tr>
              <a:tr h="386456">
                <a:tc>
                  <a:txBody>
                    <a:bodyPr/>
                    <a:lstStyle/>
                    <a:p>
                      <a:pPr>
                        <a:lnSpc>
                          <a:spcPct val="107000"/>
                        </a:lnSpc>
                        <a:spcAft>
                          <a:spcPts val="0"/>
                        </a:spcAft>
                      </a:pPr>
                      <a:r>
                        <a:rPr lang="en-GB" sz="2300" dirty="0">
                          <a:effectLst/>
                        </a:rPr>
                        <a:t>12. Been feeling reasonably happy all things considered?</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0.34</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0.41</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015591"/>
                  </a:ext>
                </a:extLst>
              </a:tr>
              <a:tr h="368265">
                <a:tc>
                  <a:txBody>
                    <a:bodyPr/>
                    <a:lstStyle/>
                    <a:p>
                      <a:pPr>
                        <a:lnSpc>
                          <a:spcPct val="107000"/>
                        </a:lnSpc>
                        <a:spcAft>
                          <a:spcPts val="0"/>
                        </a:spcAft>
                      </a:pPr>
                      <a:r>
                        <a:rPr lang="en-GB" sz="2300" dirty="0">
                          <a:effectLst/>
                        </a:rPr>
                        <a:t>Total: I + II + III = 98.1%</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a:effectLst/>
                        </a:rPr>
                        <a:t> </a:t>
                      </a:r>
                      <a:endParaRPr lang="en-ZA" sz="2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2300" dirty="0">
                          <a:effectLst/>
                        </a:rPr>
                        <a:t> </a:t>
                      </a:r>
                      <a:endParaRPr lang="en-ZA"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1917930"/>
                  </a:ext>
                </a:extLst>
              </a:tr>
            </a:tbl>
          </a:graphicData>
        </a:graphic>
      </p:graphicFrame>
      <p:sp>
        <p:nvSpPr>
          <p:cNvPr id="4" name="Rectangle 3"/>
          <p:cNvSpPr/>
          <p:nvPr/>
        </p:nvSpPr>
        <p:spPr>
          <a:xfrm>
            <a:off x="587829" y="6407643"/>
            <a:ext cx="11260182" cy="369332"/>
          </a:xfrm>
          <a:prstGeom prst="rect">
            <a:avLst/>
          </a:prstGeom>
        </p:spPr>
        <p:txBody>
          <a:bodyPr wrap="square">
            <a:spAutoFit/>
          </a:bodyPr>
          <a:lstStyle/>
          <a:p>
            <a:r>
              <a:rPr lang="en-ZA" b="1" dirty="0">
                <a:latin typeface="Times New Roman" panose="02020603050405020304" pitchFamily="18" charset="0"/>
                <a:ea typeface="Calibri" panose="020F0502020204030204" pitchFamily="34" charset="0"/>
              </a:rPr>
              <a:t>Maximum likelihood estimates of the orthogonal (</a:t>
            </a:r>
            <a:r>
              <a:rPr lang="en-ZA" b="1" dirty="0" err="1">
                <a:latin typeface="Times New Roman" panose="02020603050405020304" pitchFamily="18" charset="0"/>
                <a:ea typeface="Calibri" panose="020F0502020204030204" pitchFamily="34" charset="0"/>
              </a:rPr>
              <a:t>varimax</a:t>
            </a:r>
            <a:r>
              <a:rPr lang="en-ZA" b="1" dirty="0">
                <a:latin typeface="Times New Roman" panose="02020603050405020304" pitchFamily="18" charset="0"/>
                <a:ea typeface="Calibri" panose="020F0502020204030204" pitchFamily="34" charset="0"/>
              </a:rPr>
              <a:t>) factor loadings for GHQ-12</a:t>
            </a:r>
            <a:endParaRPr lang="en-Z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9449016"/>
      </p:ext>
    </p:extLst>
  </p:cSld>
  <p:clrMapOvr>
    <a:masterClrMapping/>
  </p:clrMapOvr>
  <mc:AlternateContent xmlns:mc="http://schemas.openxmlformats.org/markup-compatibility/2006" xmlns:p14="http://schemas.microsoft.com/office/powerpoint/2010/main">
    <mc:Choice Requires="p14">
      <p:transition spd="slow" p14:dur="2000" advTm="131466"/>
    </mc:Choice>
    <mc:Fallback xmlns="">
      <p:transition spd="slow" advTm="13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8015" x="628650" y="4965700"/>
          <p14:tracePt t="28086" x="958850" y="4838700"/>
          <p14:tracePt t="28092" x="1536700" y="4578350"/>
          <p14:tracePt t="28104" x="2057400" y="4381500"/>
          <p14:tracePt t="28120" x="3549650" y="3810000"/>
          <p14:tracePt t="28137" x="4438650" y="3498850"/>
          <p14:tracePt t="28154" x="5175250" y="3200400"/>
          <p14:tracePt t="28170" x="6007100" y="2844800"/>
          <p14:tracePt t="28187" x="6451600" y="2641600"/>
          <p14:tracePt t="28203" x="6775450" y="2451100"/>
          <p14:tracePt t="28221" x="6838950" y="2393950"/>
          <p14:tracePt t="28237" x="6864350" y="2368550"/>
          <p14:tracePt t="28253" x="6864350" y="2343150"/>
          <p14:tracePt t="28270" x="6864350" y="2330450"/>
          <p14:tracePt t="28287" x="6858000" y="2324100"/>
          <p14:tracePt t="28304" x="6819900" y="2292350"/>
          <p14:tracePt t="28320" x="6756400" y="2260600"/>
          <p14:tracePt t="28337" x="6616700" y="2197100"/>
          <p14:tracePt t="28354" x="6540500" y="2171700"/>
          <p14:tracePt t="28370" x="6457950" y="2139950"/>
          <p14:tracePt t="28387" x="6286500" y="2114550"/>
          <p14:tracePt t="28404" x="6127750" y="2095500"/>
          <p14:tracePt t="28420" x="6000750" y="2095500"/>
          <p14:tracePt t="28437" x="5867400" y="2076450"/>
          <p14:tracePt t="28453" x="5822950" y="2070100"/>
          <p14:tracePt t="28470" x="5803900" y="2070100"/>
          <p14:tracePt t="28486" x="5791200" y="2070100"/>
          <p14:tracePt t="28503" x="5784850" y="2070100"/>
          <p14:tracePt t="28526" x="5784850" y="2063750"/>
          <p14:tracePt t="28562" x="5803900" y="2063750"/>
          <p14:tracePt t="28568" x="5822950" y="2063750"/>
          <p14:tracePt t="28576" x="5892800" y="2076450"/>
          <p14:tracePt t="28586" x="6007100" y="2082800"/>
          <p14:tracePt t="28603" x="6756400" y="2076450"/>
          <p14:tracePt t="28620" x="7226300" y="2006600"/>
          <p14:tracePt t="28637" x="7588250" y="1911350"/>
          <p14:tracePt t="28653" x="7829550" y="1822450"/>
          <p14:tracePt t="28670" x="7861300" y="1809750"/>
          <p14:tracePt t="28686" x="7874000" y="1797050"/>
          <p14:tracePt t="28703" x="7880350" y="1797050"/>
          <p14:tracePt t="28720" x="7886700" y="1790700"/>
          <p14:tracePt t="28736" x="7886700" y="1778000"/>
          <p14:tracePt t="28753" x="7880350" y="1765300"/>
          <p14:tracePt t="28771" x="7867650" y="1746250"/>
          <p14:tracePt t="28786" x="7848600" y="1727200"/>
          <p14:tracePt t="28803" x="7823200" y="1714500"/>
          <p14:tracePt t="28820" x="7772400" y="1689100"/>
          <p14:tracePt t="28836" x="7747000" y="1676400"/>
          <p14:tracePt t="28853" x="7734300" y="1676400"/>
          <p14:tracePt t="28870" x="7721600" y="1663700"/>
          <p14:tracePt t="28886" x="7715250" y="1657350"/>
          <p14:tracePt t="28903" x="7715250" y="1651000"/>
          <p14:tracePt t="28920" x="7715250" y="1644650"/>
          <p14:tracePt t="28936" x="7721600" y="1644650"/>
          <p14:tracePt t="28953" x="7753350" y="1644650"/>
          <p14:tracePt t="28970" x="7816850" y="1644650"/>
          <p14:tracePt t="28986" x="7912100" y="1644650"/>
          <p14:tracePt t="29003" x="8013700" y="1651000"/>
          <p14:tracePt t="29019" x="8039100" y="1651000"/>
          <p14:tracePt t="29036" x="8051800" y="1657350"/>
          <p14:tracePt t="29053" x="8070850" y="1657350"/>
          <p14:tracePt t="29070" x="8077200" y="1663700"/>
          <p14:tracePt t="29086" x="8089900" y="1670050"/>
          <p14:tracePt t="29103" x="8096250" y="1676400"/>
          <p14:tracePt t="29120" x="8108950" y="1682750"/>
          <p14:tracePt t="29136" x="8121650" y="1708150"/>
          <p14:tracePt t="29153" x="8128000" y="1727200"/>
          <p14:tracePt t="29170" x="8128000" y="1746250"/>
          <p14:tracePt t="29186" x="8134350" y="1758950"/>
          <p14:tracePt t="29203" x="8140700" y="1765300"/>
          <p14:tracePt t="29219" x="8140700" y="1784350"/>
          <p14:tracePt t="29236" x="8140700" y="1809750"/>
          <p14:tracePt t="29253" x="8134350" y="1828800"/>
          <p14:tracePt t="29269" x="8128000" y="1860550"/>
          <p14:tracePt t="29287" x="8121650" y="1873250"/>
          <p14:tracePt t="29303" x="8121650" y="1892300"/>
          <p14:tracePt t="29319" x="8121650" y="1898650"/>
          <p14:tracePt t="29336" x="8121650" y="1905000"/>
          <p14:tracePt t="29422" x="8128000" y="1905000"/>
          <p14:tracePt t="29534" x="8121650" y="1905000"/>
          <p14:tracePt t="29549" x="8108950" y="1905000"/>
          <p14:tracePt t="29555" x="8096250" y="1905000"/>
          <p14:tracePt t="29569" x="8045450" y="1905000"/>
          <p14:tracePt t="29586" x="7994650" y="1905000"/>
          <p14:tracePt t="29602" x="7956550" y="1905000"/>
          <p14:tracePt t="29619" x="7886700" y="1905000"/>
          <p14:tracePt t="29636" x="7835900" y="1905000"/>
          <p14:tracePt t="29652" x="7791450" y="1905000"/>
          <p14:tracePt t="29669" x="7778750" y="1905000"/>
          <p14:tracePt t="29686" x="7759700" y="1905000"/>
          <p14:tracePt t="29702" x="7721600" y="1905000"/>
          <p14:tracePt t="29719" x="7664450" y="1905000"/>
          <p14:tracePt t="29736" x="7581900" y="1905000"/>
          <p14:tracePt t="29752" x="7429500" y="1905000"/>
          <p14:tracePt t="29769" x="7359650" y="1905000"/>
          <p14:tracePt t="29786" x="7321550" y="1905000"/>
          <p14:tracePt t="29803" x="7258050" y="1905000"/>
          <p14:tracePt t="29819" x="7200900" y="1911350"/>
          <p14:tracePt t="29835" x="7086600" y="1943100"/>
          <p14:tracePt t="29852" x="6991350" y="1968500"/>
          <p14:tracePt t="29870" x="6927850" y="1987550"/>
          <p14:tracePt t="29885" x="6908800" y="1993900"/>
          <p14:tracePt t="29902" x="6896100" y="1993900"/>
          <p14:tracePt t="29919" x="6883400" y="1993900"/>
          <p14:tracePt t="29935" x="6870700" y="2000250"/>
          <p14:tracePt t="29952" x="6864350" y="2006600"/>
          <p14:tracePt t="29969" x="6864350" y="2012950"/>
          <p14:tracePt t="29985" x="6858000" y="2012950"/>
          <p14:tracePt t="30003" x="6851650" y="2012950"/>
          <p14:tracePt t="30019" x="6838950" y="2019300"/>
          <p14:tracePt t="30035" x="6800850" y="2038350"/>
          <p14:tracePt t="30038" x="6769100" y="2051050"/>
          <p14:tracePt t="30052" x="6718300" y="2063750"/>
          <p14:tracePt t="30069" x="6686550" y="2076450"/>
          <p14:tracePt t="30085" x="6629400" y="2095500"/>
          <p14:tracePt t="30102" x="6527800" y="2108200"/>
          <p14:tracePt t="30119" x="6419850" y="2127250"/>
          <p14:tracePt t="30136" x="6210300" y="2159000"/>
          <p14:tracePt t="30152" x="6070600" y="2178050"/>
          <p14:tracePt t="30169" x="5949950" y="2184400"/>
          <p14:tracePt t="30185" x="5829300" y="2190750"/>
          <p14:tracePt t="30202" x="5765800" y="2190750"/>
          <p14:tracePt t="30219" x="5689600" y="2190750"/>
          <p14:tracePt t="30235" x="5588000" y="2190750"/>
          <p14:tracePt t="30252" x="5556250" y="2190750"/>
          <p14:tracePt t="30268" x="5530850" y="2190750"/>
          <p14:tracePt t="30285" x="5505450" y="2190750"/>
          <p14:tracePt t="30302" x="5480050" y="2184400"/>
          <p14:tracePt t="30318" x="5441950" y="2178050"/>
          <p14:tracePt t="30335" x="5391150" y="2165350"/>
          <p14:tracePt t="30352" x="5340350" y="2159000"/>
          <p14:tracePt t="30368" x="5295900" y="2152650"/>
          <p14:tracePt t="30385" x="5276850" y="2139950"/>
          <p14:tracePt t="30402" x="5257800" y="2133600"/>
          <p14:tracePt t="30418" x="5251450" y="2120900"/>
          <p14:tracePt t="30435" x="5238750" y="2108200"/>
          <p14:tracePt t="30451" x="5232400" y="2101850"/>
          <p14:tracePt t="30468" x="5232400" y="2089150"/>
          <p14:tracePt t="30486" x="5232400" y="2082800"/>
          <p14:tracePt t="30501" x="5238750" y="2063750"/>
          <p14:tracePt t="30518" x="5257800" y="2057400"/>
          <p14:tracePt t="30535" x="5340350" y="2032000"/>
          <p14:tracePt t="30552" x="5422900" y="2006600"/>
          <p14:tracePt t="30568" x="5518150" y="1981200"/>
          <p14:tracePt t="30585" x="5594350" y="1955800"/>
          <p14:tracePt t="30601" x="5619750" y="1949450"/>
          <p14:tracePt t="30619" x="5632450" y="1949450"/>
          <p14:tracePt t="30635" x="5645150" y="1949450"/>
          <p14:tracePt t="30651" x="5657850" y="1943100"/>
          <p14:tracePt t="30668" x="5702300" y="1943100"/>
          <p14:tracePt t="30685" x="5791200" y="1943100"/>
          <p14:tracePt t="30702" x="5943600" y="1943100"/>
          <p14:tracePt t="30718" x="6134100" y="1943100"/>
          <p14:tracePt t="30735" x="6216650" y="1943100"/>
          <p14:tracePt t="30752" x="6254750" y="1943100"/>
          <p14:tracePt t="30768" x="6299200" y="1943100"/>
          <p14:tracePt t="30785" x="6337300" y="1943100"/>
          <p14:tracePt t="30801" x="6445250" y="1943100"/>
          <p14:tracePt t="30818" x="6515100" y="1936750"/>
          <p14:tracePt t="30835" x="6597650" y="1930400"/>
          <p14:tracePt t="30851" x="6686550" y="1930400"/>
          <p14:tracePt t="30868" x="6756400" y="1930400"/>
          <p14:tracePt t="30884" x="6915150" y="1917700"/>
          <p14:tracePt t="30901" x="7042150" y="1911350"/>
          <p14:tracePt t="30918" x="7194550" y="1898650"/>
          <p14:tracePt t="30934" x="7505700" y="1866900"/>
          <p14:tracePt t="30951" x="7670800" y="1860550"/>
          <p14:tracePt t="30968" x="7810500" y="1841500"/>
          <p14:tracePt t="30984" x="7924800" y="1828800"/>
          <p14:tracePt t="31001" x="7950200" y="1828800"/>
          <p14:tracePt t="31018" x="7962900" y="1828800"/>
          <p14:tracePt t="31034" x="8007350" y="1828800"/>
          <p14:tracePt t="31051" x="8051800" y="1828800"/>
          <p14:tracePt t="31068" x="8204200" y="1847850"/>
          <p14:tracePt t="31084" x="8286750" y="1854200"/>
          <p14:tracePt t="31102" x="8324850" y="1866900"/>
          <p14:tracePt t="31118" x="8362950" y="1879600"/>
          <p14:tracePt t="31134" x="8375650" y="1879600"/>
          <p14:tracePt t="31151" x="8407400" y="1892300"/>
          <p14:tracePt t="31168" x="8426450" y="1898650"/>
          <p14:tracePt t="31184" x="8451850" y="1911350"/>
          <p14:tracePt t="31201" x="8464550" y="1917700"/>
          <p14:tracePt t="31218" x="8477250" y="1924050"/>
          <p14:tracePt t="31235" x="8483600" y="1930400"/>
          <p14:tracePt t="31251" x="8489950" y="1936750"/>
          <p14:tracePt t="31268" x="8489950" y="1943100"/>
          <p14:tracePt t="31284" x="8489950" y="1949450"/>
          <p14:tracePt t="31301" x="8489950" y="1955800"/>
          <p14:tracePt t="31334" x="8489950" y="1968500"/>
          <p14:tracePt t="31351" x="8489950" y="1974850"/>
          <p14:tracePt t="31368" x="8489950" y="1981200"/>
          <p14:tracePt t="31384" x="8483600" y="1981200"/>
          <p14:tracePt t="31401" x="8477250" y="1987550"/>
          <p14:tracePt t="31417" x="8464550" y="2000250"/>
          <p14:tracePt t="31434" x="8458200" y="2019300"/>
          <p14:tracePt t="31452" x="8420100" y="2044700"/>
          <p14:tracePt t="31467" x="8356600" y="2095500"/>
          <p14:tracePt t="31484" x="8324850" y="2120900"/>
          <p14:tracePt t="31501" x="8305800" y="2139950"/>
          <p14:tracePt t="31518" x="8286750" y="2159000"/>
          <p14:tracePt t="31534" x="8280400" y="2165350"/>
          <p14:tracePt t="31551" x="8274050" y="2171700"/>
          <p14:tracePt t="31567" x="8267700" y="2178050"/>
          <p14:tracePt t="31585" x="8248650" y="2190750"/>
          <p14:tracePt t="31600" x="8235950" y="2203450"/>
          <p14:tracePt t="31617" x="8210550" y="2209800"/>
          <p14:tracePt t="31634" x="8178800" y="2216150"/>
          <p14:tracePt t="31651" x="8172450" y="2222500"/>
          <p14:tracePt t="31667" x="8153400" y="2228850"/>
          <p14:tracePt t="31684" x="8108950" y="2241550"/>
          <p14:tracePt t="31700" x="8077200" y="2247900"/>
          <p14:tracePt t="31718" x="8045450" y="2260600"/>
          <p14:tracePt t="31734" x="8026400" y="2260600"/>
          <p14:tracePt t="31751" x="8007350" y="2260600"/>
          <p14:tracePt t="31767" x="8001000" y="2260600"/>
          <p14:tracePt t="31784" x="7988300" y="2260600"/>
          <p14:tracePt t="31800" x="7975600" y="2260600"/>
          <p14:tracePt t="31817" x="7969250" y="2254250"/>
          <p14:tracePt t="31834" x="7962900" y="2254250"/>
          <p14:tracePt t="31852" x="7956550" y="2247900"/>
          <p14:tracePt t="31867" x="7950200" y="2241550"/>
          <p14:tracePt t="31964" x="7943850" y="2241550"/>
          <p14:tracePt t="31971" x="7943850" y="2235200"/>
          <p14:tracePt t="31986" x="7937500" y="2228850"/>
          <p14:tracePt t="31999" x="7931150" y="2228850"/>
          <p14:tracePt t="32013" x="7924800" y="2228850"/>
          <p14:tracePt t="32027" x="7918450" y="2228850"/>
          <p14:tracePt t="32035" x="7912100" y="2228850"/>
          <p14:tracePt t="32050" x="7886700" y="2228850"/>
          <p14:tracePt t="32067" x="7848600" y="2228850"/>
          <p14:tracePt t="32084" x="7804150" y="2235200"/>
          <p14:tracePt t="32100" x="7778750" y="2235200"/>
          <p14:tracePt t="32117" x="7759700" y="2235200"/>
          <p14:tracePt t="32134" x="7753350" y="2235200"/>
          <p14:tracePt t="32150" x="7740650" y="2235200"/>
          <p14:tracePt t="32167" x="7734300" y="2241550"/>
          <p14:tracePt t="32184" x="7727950" y="2247900"/>
          <p14:tracePt t="32201" x="7715250" y="2254250"/>
          <p14:tracePt t="32217" x="7708900" y="2260600"/>
          <p14:tracePt t="32233" x="7696200" y="2266950"/>
          <p14:tracePt t="32251" x="7683500" y="2279650"/>
          <p14:tracePt t="32267" x="7677150" y="2286000"/>
          <p14:tracePt t="32283" x="7677150" y="2292350"/>
          <p14:tracePt t="32300" x="7677150" y="2298700"/>
          <p14:tracePt t="32321" x="7677150" y="2305050"/>
          <p14:tracePt t="32336" x="7677150" y="2311400"/>
          <p14:tracePt t="32356" x="7677150" y="2317750"/>
          <p14:tracePt t="32367" x="7683500" y="2317750"/>
          <p14:tracePt t="32383" x="7683500" y="2324100"/>
          <p14:tracePt t="32413" x="7689850" y="2324100"/>
          <p14:tracePt t="32447" x="7696200" y="2324100"/>
          <p14:tracePt t="32524" x="7696200" y="2330450"/>
          <p14:tracePt t="32573" x="7702550" y="2330450"/>
          <p14:tracePt t="37643" x="7708900" y="2330450"/>
          <p14:tracePt t="37649" x="7715250" y="2330450"/>
          <p14:tracePt t="37662" x="7727950" y="2330450"/>
          <p14:tracePt t="37679" x="7734300" y="2330450"/>
          <p14:tracePt t="37696" x="7740650" y="2324100"/>
          <p14:tracePt t="37712" x="7766050" y="2317750"/>
          <p14:tracePt t="37729" x="7791450" y="2311400"/>
          <p14:tracePt t="37746" x="7823200" y="2305050"/>
          <p14:tracePt t="37762" x="7861300" y="2298700"/>
          <p14:tracePt t="37779" x="7874000" y="2298700"/>
          <p14:tracePt t="37796" x="7886700" y="2298700"/>
          <p14:tracePt t="37812" x="7899400" y="2298700"/>
          <p14:tracePt t="37829" x="7905750" y="2298700"/>
          <p14:tracePt t="37845" x="7918450" y="2292350"/>
          <p14:tracePt t="37915" x="7918450" y="2298700"/>
          <p14:tracePt t="37930" x="7912100" y="2298700"/>
          <p14:tracePt t="37936" x="7905750" y="2305050"/>
          <p14:tracePt t="37945" x="7893050" y="2317750"/>
          <p14:tracePt t="37962" x="7823200" y="2349500"/>
          <p14:tracePt t="37979" x="7581900" y="2444750"/>
          <p14:tracePt t="37995" x="7397750" y="2508250"/>
          <p14:tracePt t="38013" x="7232650" y="2552700"/>
          <p14:tracePt t="38029" x="7188200" y="2565400"/>
          <p14:tracePt t="38045" x="7169150" y="2565400"/>
          <p14:tracePt t="38062" x="7156450" y="2565400"/>
          <p14:tracePt t="38079" x="7143750" y="2565400"/>
          <p14:tracePt t="38095" x="7131050" y="2565400"/>
          <p14:tracePt t="38112" x="7105650" y="2565400"/>
          <p14:tracePt t="38129" x="7086600" y="2559050"/>
          <p14:tracePt t="38146" x="7067550" y="2552700"/>
          <p14:tracePt t="38162" x="7054850" y="2546350"/>
          <p14:tracePt t="38179" x="7042150" y="2540000"/>
          <p14:tracePt t="38182" x="7035800" y="2533650"/>
          <p14:tracePt t="38195" x="7035800" y="2527300"/>
          <p14:tracePt t="38212" x="7029450" y="2527300"/>
          <p14:tracePt t="38228" x="7023100" y="2520950"/>
          <p14:tracePt t="38245" x="7023100" y="2501900"/>
          <p14:tracePt t="38262" x="7035800" y="2495550"/>
          <p14:tracePt t="38278" x="7086600" y="2470150"/>
          <p14:tracePt t="38295" x="7188200" y="2438400"/>
          <p14:tracePt t="38312" x="7359650" y="2406650"/>
          <p14:tracePt t="38328" x="7537450" y="2387600"/>
          <p14:tracePt t="38345" x="7588250" y="2387600"/>
          <p14:tracePt t="38362" x="7613650" y="2387600"/>
          <p14:tracePt t="38379" x="7626350" y="2381250"/>
          <p14:tracePt t="38395" x="7639050" y="2381250"/>
          <p14:tracePt t="38412" x="7670800" y="2368550"/>
          <p14:tracePt t="38428" x="7721600" y="2368550"/>
          <p14:tracePt t="38445" x="7759700" y="2362200"/>
          <p14:tracePt t="38462" x="7797800" y="2355850"/>
          <p14:tracePt t="38478" x="7816850" y="2355850"/>
          <p14:tracePt t="38495" x="7829550" y="2355850"/>
          <p14:tracePt t="38528" x="7835900" y="2355850"/>
          <p14:tracePt t="38545" x="7842250" y="2355850"/>
          <p14:tracePt t="38562" x="7842250" y="2349500"/>
          <p14:tracePt t="38578" x="7835900" y="2349500"/>
          <p14:tracePt t="38595" x="7816850" y="2336800"/>
          <p14:tracePt t="38612" x="7797800" y="2330450"/>
          <p14:tracePt t="38629" x="7778750" y="2324100"/>
          <p14:tracePt t="38645" x="7766050" y="2324100"/>
          <p14:tracePt t="38662" x="7759700" y="2324100"/>
          <p14:tracePt t="38678" x="7740650" y="2324100"/>
          <p14:tracePt t="38695" x="7734300" y="2330450"/>
          <p14:tracePt t="38712" x="7721600" y="2343150"/>
          <p14:tracePt t="38729" x="7696200" y="2374900"/>
          <p14:tracePt t="38745" x="7683500" y="2393950"/>
          <p14:tracePt t="38762" x="7670800" y="2400300"/>
          <p14:tracePt t="38778" x="7658100" y="2419350"/>
          <p14:tracePt t="38795" x="7651750" y="2432050"/>
          <p14:tracePt t="38811" x="7645400" y="2432050"/>
          <p14:tracePt t="38854" x="7651750" y="2432050"/>
          <p14:tracePt t="38861" x="7658100" y="2432050"/>
          <p14:tracePt t="38868" x="7664450" y="2432050"/>
          <p14:tracePt t="38878" x="7677150" y="2432050"/>
          <p14:tracePt t="38895" x="7715250" y="2425700"/>
          <p14:tracePt t="38911" x="7804150" y="2419350"/>
          <p14:tracePt t="38928" x="7854950" y="2413000"/>
          <p14:tracePt t="38945" x="7912100" y="2406650"/>
          <p14:tracePt t="38961" x="7943850" y="2400300"/>
          <p14:tracePt t="38978" x="7969250" y="2393950"/>
          <p14:tracePt t="38994" x="8026400" y="2387600"/>
          <p14:tracePt t="39011" x="8064500" y="2381250"/>
          <p14:tracePt t="39028" x="8102600" y="2374900"/>
          <p14:tracePt t="39044" x="8128000" y="2374900"/>
          <p14:tracePt t="39061" x="8140700" y="2374900"/>
          <p14:tracePt t="39078" x="8159750" y="2387600"/>
          <p14:tracePt t="39094" x="8172450" y="2470150"/>
          <p14:tracePt t="39112" x="8115300" y="2794000"/>
          <p14:tracePt t="39128" x="8058150" y="3009900"/>
          <p14:tracePt t="39145" x="8020050" y="3181350"/>
          <p14:tracePt t="39161" x="7969250" y="3321050"/>
          <p14:tracePt t="39178" x="7943850" y="3384550"/>
          <p14:tracePt t="39194" x="7931150" y="3409950"/>
          <p14:tracePt t="39197" x="7924800" y="3416300"/>
          <p14:tracePt t="39211" x="7918450" y="3435350"/>
          <p14:tracePt t="39228" x="7912100" y="3441700"/>
          <p14:tracePt t="39245" x="7912100" y="3448050"/>
          <p14:tracePt t="39261" x="7912100" y="3454400"/>
          <p14:tracePt t="39278" x="7912100" y="3460750"/>
          <p14:tracePt t="39294" x="7912100" y="3467100"/>
          <p14:tracePt t="39311" x="7924800" y="3479800"/>
          <p14:tracePt t="39328" x="7943850" y="3486150"/>
          <p14:tracePt t="39344" x="7962900" y="3517900"/>
          <p14:tracePt t="39361" x="7975600" y="3530600"/>
          <p14:tracePt t="39378" x="7994650" y="3556000"/>
          <p14:tracePt t="39394" x="8001000" y="3556000"/>
          <p14:tracePt t="39411" x="8001000" y="3568700"/>
          <p14:tracePt t="39428" x="8001000" y="3587750"/>
          <p14:tracePt t="39444" x="7988300" y="3606800"/>
          <p14:tracePt t="39461" x="7950200" y="3632200"/>
          <p14:tracePt t="39477" x="7810500" y="3683000"/>
          <p14:tracePt t="39494" x="7715250" y="3708400"/>
          <p14:tracePt t="39511" x="7613650" y="3727450"/>
          <p14:tracePt t="39527" x="7569200" y="3733800"/>
          <p14:tracePt t="39544" x="7518400" y="3733800"/>
          <p14:tracePt t="39561" x="7480300" y="3733800"/>
          <p14:tracePt t="39578" x="7461250" y="3733800"/>
          <p14:tracePt t="39595" x="7442200" y="3733800"/>
          <p14:tracePt t="39611" x="7372350" y="3733800"/>
          <p14:tracePt t="39627" x="7315200" y="3727450"/>
          <p14:tracePt t="39644" x="7232650" y="3721100"/>
          <p14:tracePt t="39661" x="7207250" y="3714750"/>
          <p14:tracePt t="39677" x="7194550" y="3708400"/>
          <p14:tracePt t="39694" x="7175500" y="3702050"/>
          <p14:tracePt t="39711" x="7162800" y="3695700"/>
          <p14:tracePt t="39714" x="7150100" y="3695700"/>
          <p14:tracePt t="39728" x="7131050" y="3689350"/>
          <p14:tracePt t="39744" x="7092950" y="3683000"/>
          <p14:tracePt t="39761" x="7067550" y="3676650"/>
          <p14:tracePt t="39777" x="7048500" y="3670300"/>
          <p14:tracePt t="39794" x="7035800" y="3670300"/>
          <p14:tracePt t="39810" x="7023100" y="3663950"/>
          <p14:tracePt t="39827" x="7016750" y="3657600"/>
          <p14:tracePt t="39844" x="7016750" y="3651250"/>
          <p14:tracePt t="39877" x="7016750" y="3638550"/>
          <p14:tracePt t="39894" x="7016750" y="3625850"/>
          <p14:tracePt t="39910" x="7023100" y="3619500"/>
          <p14:tracePt t="39927" x="7035800" y="3619500"/>
          <p14:tracePt t="39944" x="7048500" y="3619500"/>
          <p14:tracePt t="39961" x="7054850" y="3619500"/>
          <p14:tracePt t="39977" x="7067550" y="3619500"/>
          <p14:tracePt t="39994" x="7073900" y="3619500"/>
          <p14:tracePt t="40010" x="7080250" y="3619500"/>
          <p14:tracePt t="40027" x="7086600" y="3619500"/>
          <p14:tracePt t="40060" x="7092950" y="3619500"/>
          <p14:tracePt t="40077" x="7105650" y="3619500"/>
          <p14:tracePt t="40094" x="7124700" y="3625850"/>
          <p14:tracePt t="40110" x="7131050" y="3625850"/>
          <p14:tracePt t="40127" x="7162800" y="3625850"/>
          <p14:tracePt t="40143" x="7194550" y="3625850"/>
          <p14:tracePt t="40160" x="7226300" y="3625850"/>
          <p14:tracePt t="40177" x="7308850" y="3619500"/>
          <p14:tracePt t="40194" x="7366000" y="3613150"/>
          <p14:tracePt t="40212" x="7423150" y="3606800"/>
          <p14:tracePt t="40227" x="7448550" y="3606800"/>
          <p14:tracePt t="40244" x="7467600" y="3606800"/>
          <p14:tracePt t="40260" x="7480300" y="3606800"/>
          <p14:tracePt t="40277" x="7499350" y="3600450"/>
          <p14:tracePt t="40293" x="7518400" y="3594100"/>
          <p14:tracePt t="40310" x="7562850" y="3587750"/>
          <p14:tracePt t="40327" x="7620000" y="3581400"/>
          <p14:tracePt t="40344" x="7689850" y="3575050"/>
          <p14:tracePt t="40360" x="7715250" y="3568700"/>
          <p14:tracePt t="40377" x="7740650" y="3562350"/>
          <p14:tracePt t="40394" x="7797800" y="3543300"/>
          <p14:tracePt t="40410" x="7842250" y="3530600"/>
          <p14:tracePt t="40427" x="7905750" y="3517900"/>
          <p14:tracePt t="40444" x="7994650" y="3492500"/>
          <p14:tracePt t="40460" x="8026400" y="3486150"/>
          <p14:tracePt t="40478" x="8070850" y="3479800"/>
          <p14:tracePt t="40493" x="8096250" y="3473450"/>
          <p14:tracePt t="40510" x="8121650" y="3473450"/>
          <p14:tracePt t="40527" x="8147050" y="3467100"/>
          <p14:tracePt t="40543" x="8153400" y="3467100"/>
          <p14:tracePt t="40560" x="8166100" y="3467100"/>
          <p14:tracePt t="40577" x="8178800" y="3467100"/>
          <p14:tracePt t="40594" x="8185150" y="3467100"/>
          <p14:tracePt t="40674" x="8185150" y="3473450"/>
          <p14:tracePt t="40681" x="8178800" y="3473450"/>
          <p14:tracePt t="40693" x="8166100" y="3479800"/>
          <p14:tracePt t="40710" x="8001000" y="3524250"/>
          <p14:tracePt t="40727" x="7804150" y="3568700"/>
          <p14:tracePt t="40730" x="7727950" y="3587750"/>
          <p14:tracePt t="40743" x="7581900" y="3613150"/>
          <p14:tracePt t="40760" x="7480300" y="3625850"/>
          <p14:tracePt t="40776" x="7397750" y="3638550"/>
          <p14:tracePt t="40793" x="7308850" y="3638550"/>
          <p14:tracePt t="40810" x="7277100" y="3638550"/>
          <p14:tracePt t="40828" x="7213600" y="3638550"/>
          <p14:tracePt t="40843" x="7175500" y="3638550"/>
          <p14:tracePt t="40860" x="7137400" y="3638550"/>
          <p14:tracePt t="40876" x="7092950" y="3638550"/>
          <p14:tracePt t="40893" x="7054850" y="3638550"/>
          <p14:tracePt t="40910" x="7016750" y="3632200"/>
          <p14:tracePt t="40926" x="6972300" y="3625850"/>
          <p14:tracePt t="40943" x="6946900" y="3625850"/>
          <p14:tracePt t="40961" x="6921500" y="3613150"/>
          <p14:tracePt t="40976" x="6921500" y="3606800"/>
          <p14:tracePt t="40993" x="6908800" y="3606800"/>
          <p14:tracePt t="41009" x="6902450" y="3600450"/>
          <p14:tracePt t="41026" x="6896100" y="3594100"/>
          <p14:tracePt t="41059" x="6896100" y="3581400"/>
          <p14:tracePt t="41076" x="6902450" y="3575050"/>
          <p14:tracePt t="41094" x="6921500" y="3562350"/>
          <p14:tracePt t="41109" x="7061200" y="3511550"/>
          <p14:tracePt t="41126" x="7207250" y="3473450"/>
          <p14:tracePt t="41143" x="7404100" y="3429000"/>
          <p14:tracePt t="41159" x="7512050" y="3416300"/>
          <p14:tracePt t="41176" x="7581900" y="3409950"/>
          <p14:tracePt t="41193" x="7639050" y="3409950"/>
          <p14:tracePt t="41209" x="7664450" y="3409950"/>
          <p14:tracePt t="41227" x="7696200" y="3409950"/>
          <p14:tracePt t="41243" x="7747000" y="3409950"/>
          <p14:tracePt t="41260" x="7785100" y="3409950"/>
          <p14:tracePt t="41276" x="7835900" y="3409950"/>
          <p14:tracePt t="41293" x="7867650" y="3409950"/>
          <p14:tracePt t="41309" x="7899400" y="3409950"/>
          <p14:tracePt t="41326" x="7962900" y="3416300"/>
          <p14:tracePt t="41343" x="8001000" y="3416300"/>
          <p14:tracePt t="41360" x="8032750" y="3416300"/>
          <p14:tracePt t="41376" x="8064500" y="3416300"/>
          <p14:tracePt t="41393" x="8083550" y="3416300"/>
          <p14:tracePt t="41409" x="8089900" y="3416300"/>
          <p14:tracePt t="41426" x="8102600" y="3416300"/>
          <p14:tracePt t="41442" x="8121650" y="3416300"/>
          <p14:tracePt t="41459" x="8166100" y="3416300"/>
          <p14:tracePt t="41476" x="8191500" y="3416300"/>
          <p14:tracePt t="41492" x="8216900" y="3416300"/>
          <p14:tracePt t="41509" x="8235950" y="3416300"/>
          <p14:tracePt t="41526" x="8248650" y="3416300"/>
          <p14:tracePt t="41542" x="8261350" y="3416300"/>
          <p14:tracePt t="41576" x="8274050" y="3416300"/>
          <p14:tracePt t="41592" x="8312150" y="3416300"/>
          <p14:tracePt t="41609" x="8324850" y="3416300"/>
          <p14:tracePt t="41626" x="8350250" y="3416300"/>
          <p14:tracePt t="41642" x="8356600" y="3416300"/>
          <p14:tracePt t="41659" x="8362950" y="3416300"/>
          <p14:tracePt t="41676" x="8369300" y="3416300"/>
          <p14:tracePt t="41692" x="8369300" y="3422650"/>
          <p14:tracePt t="41710" x="8369300" y="3429000"/>
          <p14:tracePt t="41726" x="8369300" y="3435350"/>
          <p14:tracePt t="41759" x="8337550" y="3448050"/>
          <p14:tracePt t="41776" x="8286750" y="3460750"/>
          <p14:tracePt t="41794" x="8185150" y="3492500"/>
          <p14:tracePt t="41809" x="8134350" y="3505200"/>
          <p14:tracePt t="41825" x="8083550" y="3511550"/>
          <p14:tracePt t="41843" x="8058150" y="3517900"/>
          <p14:tracePt t="41859" x="8020050" y="3517900"/>
          <p14:tracePt t="41875" x="8013700" y="3517900"/>
          <p14:tracePt t="41892" x="7988300" y="3517900"/>
          <p14:tracePt t="41909" x="7956550" y="3517900"/>
          <p14:tracePt t="41925" x="7918450" y="3517900"/>
          <p14:tracePt t="41942" x="7823200" y="3517900"/>
          <p14:tracePt t="41959" x="7766050" y="3517900"/>
          <p14:tracePt t="41976" x="7715250" y="3517900"/>
          <p14:tracePt t="41992" x="7670800" y="3517900"/>
          <p14:tracePt t="42009" x="7658100" y="3511550"/>
          <p14:tracePt t="42025" x="7639050" y="3511550"/>
          <p14:tracePt t="42042" x="7626350" y="3511550"/>
          <p14:tracePt t="42059" x="7620000" y="3505200"/>
          <p14:tracePt t="42075" x="7607300" y="3505200"/>
          <p14:tracePt t="42111" x="7600950" y="3505200"/>
          <p14:tracePt t="42125" x="7594600" y="3505200"/>
          <p14:tracePt t="42201" x="7600950" y="3505200"/>
          <p14:tracePt t="42222" x="7607300" y="3505200"/>
          <p14:tracePt t="42229" x="7613650" y="3505200"/>
          <p14:tracePt t="42242" x="7620000" y="3505200"/>
          <p14:tracePt t="42259" x="7645400" y="3492500"/>
          <p14:tracePt t="42275" x="7683500" y="3479800"/>
          <p14:tracePt t="42292" x="7747000" y="3460750"/>
          <p14:tracePt t="42308" x="7791450" y="3454400"/>
          <p14:tracePt t="42326" x="7816850" y="3448050"/>
          <p14:tracePt t="42342" x="7835900" y="3448050"/>
          <p14:tracePt t="42359" x="7848600" y="3448050"/>
          <p14:tracePt t="42375" x="7867650" y="3441700"/>
          <p14:tracePt t="42392" x="7874000" y="3441700"/>
          <p14:tracePt t="42408" x="7893050" y="3441700"/>
          <p14:tracePt t="42425" x="7912100" y="3441700"/>
          <p14:tracePt t="42442" x="7924800" y="3441700"/>
          <p14:tracePt t="42460" x="7937500" y="3441700"/>
          <p14:tracePt t="42475" x="7943850" y="3441700"/>
          <p14:tracePt t="42492" x="7950200" y="3441700"/>
          <p14:tracePt t="42508" x="7956550" y="3441700"/>
          <p14:tracePt t="42558" x="7962900" y="3441700"/>
          <p14:tracePt t="42572" x="7962900" y="3448050"/>
          <p14:tracePt t="42578" x="7969250" y="3448050"/>
          <p14:tracePt t="42592" x="7975600" y="3454400"/>
          <p14:tracePt t="42608" x="7975600" y="3460750"/>
          <p14:tracePt t="42625" x="7975600" y="3467100"/>
          <p14:tracePt t="42641" x="7981950" y="3486150"/>
          <p14:tracePt t="42658" x="7981950" y="3498850"/>
          <p14:tracePt t="42675" x="7981950" y="3505200"/>
          <p14:tracePt t="42691" x="7981950" y="3517900"/>
          <p14:tracePt t="42708" x="7988300" y="3530600"/>
          <p14:tracePt t="42725" x="7994650" y="3543300"/>
          <p14:tracePt t="42742" x="7994650" y="3549650"/>
          <p14:tracePt t="42758" x="7994650" y="3556000"/>
          <p14:tracePt t="42775" x="7994650" y="3562350"/>
          <p14:tracePt t="42791" x="8001000" y="3568700"/>
          <p14:tracePt t="42845" x="8007350" y="3568700"/>
          <p14:tracePt t="42860" x="8007350" y="3575050"/>
          <p14:tracePt t="42873" x="8013700" y="3581400"/>
          <p14:tracePt t="42909" x="8020050" y="3587750"/>
          <p14:tracePt t="42915" x="8020050" y="3594100"/>
          <p14:tracePt t="42925" x="8020050" y="3600450"/>
          <p14:tracePt t="42942" x="8020050" y="3606800"/>
          <p14:tracePt t="42958" x="8020050" y="3619500"/>
          <p14:tracePt t="42991" x="8020050" y="3638550"/>
          <p14:tracePt t="43008" x="8020050" y="3644900"/>
          <p14:tracePt t="43025" x="8020050" y="3651250"/>
          <p14:tracePt t="43041" x="8007350" y="3670300"/>
          <p14:tracePt t="43058" x="8001000" y="3676650"/>
          <p14:tracePt t="43075" x="8001000" y="3689350"/>
          <p14:tracePt t="43091" x="7994650" y="3695700"/>
          <p14:tracePt t="43108" x="7988300" y="3695700"/>
          <p14:tracePt t="43124" x="7981950" y="3708400"/>
          <p14:tracePt t="43141" x="7975600" y="3714750"/>
          <p14:tracePt t="43158" x="7962900" y="3721100"/>
          <p14:tracePt t="43175" x="7912100" y="3740150"/>
          <p14:tracePt t="43191" x="7867650" y="3759200"/>
          <p14:tracePt t="43208" x="7823200" y="3784600"/>
          <p14:tracePt t="43224" x="7778750" y="3803650"/>
          <p14:tracePt t="43241" x="7766050" y="3810000"/>
          <p14:tracePt t="43258" x="7747000" y="3816350"/>
          <p14:tracePt t="43274" x="7734300" y="3822700"/>
          <p14:tracePt t="43291" x="7727950" y="3822700"/>
          <p14:tracePt t="43308" x="7689850" y="3822700"/>
          <p14:tracePt t="43324" x="7664450" y="3822700"/>
          <p14:tracePt t="43341" x="7600950" y="3829050"/>
          <p14:tracePt t="43358" x="7569200" y="3835400"/>
          <p14:tracePt t="43374" x="7550150" y="3841750"/>
          <p14:tracePt t="43391" x="7537450" y="3841750"/>
          <p14:tracePt t="43408" x="7531100" y="3841750"/>
          <p14:tracePt t="43425" x="7524750" y="3841750"/>
          <p14:tracePt t="43441" x="7518400" y="3841750"/>
          <p14:tracePt t="43461" x="7512050" y="3841750"/>
          <p14:tracePt t="43531" x="7518400" y="3841750"/>
          <p14:tracePt t="43538" x="7524750" y="3841750"/>
          <p14:tracePt t="43545" x="7531100" y="3841750"/>
          <p14:tracePt t="43560" x="7537450" y="3835400"/>
          <p14:tracePt t="43574" x="7543800" y="3829050"/>
          <p14:tracePt t="43591" x="7550150" y="3829050"/>
          <p14:tracePt t="43607" x="7569200" y="3829050"/>
          <p14:tracePt t="43624" x="7594600" y="3829050"/>
          <p14:tracePt t="43641" x="7613650" y="3829050"/>
          <p14:tracePt t="43657" x="7651750" y="3829050"/>
          <p14:tracePt t="43674" x="7670800" y="3835400"/>
          <p14:tracePt t="43692" x="7702550" y="3835400"/>
          <p14:tracePt t="43707" x="7715250" y="3835400"/>
          <p14:tracePt t="43724" x="7734300" y="3835400"/>
          <p14:tracePt t="43741" x="7778750" y="3835400"/>
          <p14:tracePt t="43757" x="7816850" y="3835400"/>
          <p14:tracePt t="43774" x="7842250" y="3835400"/>
          <p14:tracePt t="43791" x="7874000" y="3835400"/>
          <p14:tracePt t="43807" x="7893050" y="3835400"/>
          <p14:tracePt t="43824" x="7899400" y="3835400"/>
          <p14:tracePt t="43841" x="7912100" y="3835400"/>
          <p14:tracePt t="43857" x="7918450" y="3835400"/>
          <p14:tracePt t="43874" x="7931150" y="3841750"/>
          <p14:tracePt t="43890" x="7937500" y="3841750"/>
          <p14:tracePt t="43907" x="7950200" y="3841750"/>
          <p14:tracePt t="43924" x="7956550" y="3841750"/>
          <p14:tracePt t="43940" x="7962900" y="3841750"/>
          <p14:tracePt t="46941" x="7969250" y="3860800"/>
          <p14:tracePt t="46948" x="7981950" y="3892550"/>
          <p14:tracePt t="46955" x="7988300" y="3924300"/>
          <p14:tracePt t="46971" x="8001000" y="3975100"/>
          <p14:tracePt t="46988" x="8001000" y="4013200"/>
          <p14:tracePt t="47004" x="8001000" y="4051300"/>
          <p14:tracePt t="47021" x="8001000" y="4083050"/>
          <p14:tracePt t="47038" x="8001000" y="4108450"/>
          <p14:tracePt t="47054" x="8001000" y="4152900"/>
          <p14:tracePt t="47072" x="8001000" y="4178300"/>
          <p14:tracePt t="47088" x="7988300" y="4216400"/>
          <p14:tracePt t="47104" x="7988300" y="4235450"/>
          <p14:tracePt t="47122" x="7975600" y="4254500"/>
          <p14:tracePt t="47138" x="7956550" y="4279900"/>
          <p14:tracePt t="47154" x="7937500" y="4298950"/>
          <p14:tracePt t="47171" x="7886700" y="4337050"/>
          <p14:tracePt t="47188" x="7861300" y="4349750"/>
          <p14:tracePt t="47204" x="7842250" y="4362450"/>
          <p14:tracePt t="47221" x="7816850" y="4368800"/>
          <p14:tracePt t="47238" x="7797800" y="4381500"/>
          <p14:tracePt t="47255" x="7759700" y="4387850"/>
          <p14:tracePt t="47271" x="7727950" y="4400550"/>
          <p14:tracePt t="47288" x="7708900" y="4406900"/>
          <p14:tracePt t="47304" x="7677150" y="4419600"/>
          <p14:tracePt t="47321" x="7664450" y="4425950"/>
          <p14:tracePt t="47338" x="7651750" y="4432300"/>
          <p14:tracePt t="47354" x="7632700" y="4445000"/>
          <p14:tracePt t="47371" x="7626350" y="4445000"/>
          <p14:tracePt t="47388" x="7620000" y="4445000"/>
          <p14:tracePt t="47404" x="7613650" y="4445000"/>
          <p14:tracePt t="47767" x="7620000" y="4445000"/>
          <p14:tracePt t="47789" x="7626350" y="4445000"/>
          <p14:tracePt t="47796" x="7626350" y="4438650"/>
          <p14:tracePt t="47804" x="7632700" y="4438650"/>
          <p14:tracePt t="47821" x="7639050" y="4432300"/>
          <p14:tracePt t="47837" x="7645400" y="4432300"/>
          <p14:tracePt t="47854" x="7658100" y="4425950"/>
          <p14:tracePt t="47857" x="7664450" y="4425950"/>
          <p14:tracePt t="47872" x="7683500" y="4425950"/>
          <p14:tracePt t="47887" x="7702550" y="4425950"/>
          <p14:tracePt t="47904" x="7734300" y="4425950"/>
          <p14:tracePt t="47920" x="7797800" y="4425950"/>
          <p14:tracePt t="47938" x="7835900" y="4425950"/>
          <p14:tracePt t="47954" x="7880350" y="4425950"/>
          <p14:tracePt t="47970" x="7924800" y="4425950"/>
          <p14:tracePt t="47987" x="7943850" y="4425950"/>
          <p14:tracePt t="48005" x="7969250" y="4425950"/>
          <p14:tracePt t="48020" x="7975600" y="4425950"/>
          <p14:tracePt t="48037" x="7994650" y="4425950"/>
          <p14:tracePt t="48054" x="8039100" y="4425950"/>
          <p14:tracePt t="48070" x="8058150" y="4425950"/>
          <p14:tracePt t="48087" x="8077200" y="4425950"/>
          <p14:tracePt t="48104" x="8096250" y="4425950"/>
          <p14:tracePt t="48120" x="8102600" y="4425950"/>
          <p14:tracePt t="48137" x="8108950" y="4425950"/>
          <p14:tracePt t="48154" x="8115300" y="4425950"/>
          <p14:tracePt t="48170" x="8121650" y="4425950"/>
          <p14:tracePt t="48223" x="8121650" y="4432300"/>
          <p14:tracePt t="48237" x="8121650" y="4438650"/>
          <p14:tracePt t="48243" x="8115300" y="4438650"/>
          <p14:tracePt t="48253" x="8108950" y="4445000"/>
          <p14:tracePt t="48270" x="8083550" y="4445000"/>
          <p14:tracePt t="48287" x="8051800" y="4457700"/>
          <p14:tracePt t="48304" x="8001000" y="4464050"/>
          <p14:tracePt t="48320" x="7950200" y="4464050"/>
          <p14:tracePt t="48337" x="7931150" y="4464050"/>
          <p14:tracePt t="48354" x="7905750" y="4464050"/>
          <p14:tracePt t="48370" x="7893050" y="4464050"/>
          <p14:tracePt t="48387" x="7854950" y="4464050"/>
          <p14:tracePt t="48404" x="7810500" y="4464050"/>
          <p14:tracePt t="48420" x="7766050" y="4464050"/>
          <p14:tracePt t="48437" x="7721600" y="4464050"/>
          <p14:tracePt t="48453" x="7689850" y="4464050"/>
          <p14:tracePt t="48470" x="7677150" y="4464050"/>
          <p14:tracePt t="48488" x="7658100" y="4464050"/>
          <p14:tracePt t="48503" x="7651750" y="4464050"/>
          <p14:tracePt t="48521" x="7645400" y="4464050"/>
          <p14:tracePt t="48537" x="7620000" y="4464050"/>
          <p14:tracePt t="48553" x="7600950" y="4464050"/>
          <p14:tracePt t="48570" x="7588250" y="4464050"/>
          <p14:tracePt t="48587" x="7569200" y="4464050"/>
          <p14:tracePt t="48604" x="7562850" y="4464050"/>
          <p14:tracePt t="48620" x="7556500" y="4464050"/>
          <p14:tracePt t="48636" x="7550150" y="4464050"/>
          <p14:tracePt t="48653" x="7543800" y="4464050"/>
          <p14:tracePt t="48769" x="7550150" y="4464050"/>
          <p14:tracePt t="48805" x="7556500" y="4464050"/>
          <p14:tracePt t="48825" x="7562850" y="4464050"/>
          <p14:tracePt t="48839" x="7562850" y="4457700"/>
          <p14:tracePt t="48846" x="7569200" y="4457700"/>
          <p14:tracePt t="48860" x="7575550" y="4457700"/>
          <p14:tracePt t="48881" x="7581900" y="4457700"/>
          <p14:tracePt t="48895" x="7588250" y="4457700"/>
          <p14:tracePt t="48903" x="7588250" y="4451350"/>
          <p14:tracePt t="48922" x="7594600" y="4451350"/>
          <p14:tracePt t="48944" x="7600950" y="4445000"/>
          <p14:tracePt t="48957" x="7607300" y="4438650"/>
          <p14:tracePt t="48971" x="7620000" y="4438650"/>
          <p14:tracePt t="48986" x="7651750" y="4438650"/>
          <p14:tracePt t="49003" x="7689850" y="4419600"/>
          <p14:tracePt t="49020" x="7727950" y="4413250"/>
          <p14:tracePt t="49036" x="7753350" y="4406900"/>
          <p14:tracePt t="49053" x="7772400" y="4406900"/>
          <p14:tracePt t="49070" x="7785100" y="4406900"/>
          <p14:tracePt t="49086" x="7791450" y="4406900"/>
          <p14:tracePt t="49104" x="7804150" y="4406900"/>
          <p14:tracePt t="49119" x="7823200" y="4406900"/>
          <p14:tracePt t="49136" x="7835900" y="4406900"/>
          <p14:tracePt t="49153" x="7854950" y="4406900"/>
          <p14:tracePt t="49169" x="7874000" y="4406900"/>
          <p14:tracePt t="49203" x="7886700" y="4406900"/>
          <p14:tracePt t="49219" x="7893050" y="4406900"/>
          <p14:tracePt t="49237" x="7899400" y="4406900"/>
          <p14:tracePt t="49253" x="7905750" y="4406900"/>
          <p14:tracePt t="50036" x="7899400" y="4406900"/>
          <p14:tracePt t="50042" x="7893050" y="4400550"/>
          <p14:tracePt t="50052" x="7880350" y="4400550"/>
          <p14:tracePt t="50070" x="7854950" y="4394200"/>
          <p14:tracePt t="50085" x="7835900" y="4394200"/>
          <p14:tracePt t="50102" x="7823200" y="4387850"/>
          <p14:tracePt t="50119" x="7810500" y="4381500"/>
          <p14:tracePt t="50135" x="7778750" y="4375150"/>
          <p14:tracePt t="50152" x="7734300" y="4362450"/>
          <p14:tracePt t="50169" x="7639050" y="4337050"/>
          <p14:tracePt t="50185" x="7575550" y="4324350"/>
          <p14:tracePt t="50203" x="7518400" y="4311650"/>
          <p14:tracePt t="50218" x="7493000" y="4305300"/>
          <p14:tracePt t="50235" x="7480300" y="4298950"/>
          <p14:tracePt t="50252" x="7467600" y="4292600"/>
          <p14:tracePt t="50269" x="7454900" y="4286250"/>
          <p14:tracePt t="50285" x="7448550" y="4279900"/>
          <p14:tracePt t="50302" x="7442200" y="4279900"/>
          <p14:tracePt t="50336" x="7442200" y="4273550"/>
          <p14:tracePt t="50359" x="7448550" y="4273550"/>
          <p14:tracePt t="50371" x="7454900" y="4273550"/>
          <p14:tracePt t="50385" x="7467600" y="4273550"/>
          <p14:tracePt t="50402" x="7486650" y="4273550"/>
          <p14:tracePt t="50419" x="7543800" y="4273550"/>
          <p14:tracePt t="50435" x="7734300" y="4279900"/>
          <p14:tracePt t="50452" x="7874000" y="4279900"/>
          <p14:tracePt t="50468" x="7937500" y="4279900"/>
          <p14:tracePt t="50485" x="7975600" y="4279900"/>
          <p14:tracePt t="50502" x="7994650" y="4279900"/>
          <p14:tracePt t="50518" x="8007350" y="4279900"/>
          <p14:tracePt t="50535" x="8026400" y="4279900"/>
          <p14:tracePt t="50553" x="8108950" y="4254500"/>
          <p14:tracePt t="50568" x="8147050" y="4248150"/>
          <p14:tracePt t="50585" x="8172450" y="4241800"/>
          <p14:tracePt t="50602" x="8185150" y="4241800"/>
          <p14:tracePt t="50618" x="8197850" y="4235450"/>
          <p14:tracePt t="50635" x="8204200" y="4229100"/>
          <p14:tracePt t="50651" x="8210550" y="4222750"/>
          <p14:tracePt t="50668" x="8210550" y="4216400"/>
          <p14:tracePt t="50685" x="8210550" y="4210050"/>
          <p14:tracePt t="50702" x="8210550" y="4203700"/>
          <p14:tracePt t="50718" x="8204200" y="4203700"/>
          <p14:tracePt t="50736" x="8197850" y="4203700"/>
          <p14:tracePt t="50751" x="8185150" y="4203700"/>
          <p14:tracePt t="50768" x="8178800" y="4203700"/>
          <p14:tracePt t="50785" x="8153400" y="4216400"/>
          <p14:tracePt t="50801" x="8128000" y="4229100"/>
          <p14:tracePt t="50818" x="8089900" y="4235450"/>
          <p14:tracePt t="50835" x="8026400" y="4267200"/>
          <p14:tracePt t="50852" x="7994650" y="4279900"/>
          <p14:tracePt t="50869" x="7943850" y="4286250"/>
          <p14:tracePt t="50885" x="7867650" y="4305300"/>
          <p14:tracePt t="50902" x="7816850" y="4324350"/>
          <p14:tracePt t="50918" x="7734300" y="4343400"/>
          <p14:tracePt t="50935" x="7677150" y="4349750"/>
          <p14:tracePt t="50952" x="7626350" y="4356100"/>
          <p14:tracePt t="50968" x="7594600" y="4356100"/>
          <p14:tracePt t="50985" x="7575550" y="4356100"/>
          <p14:tracePt t="51002" x="7556500" y="4356100"/>
          <p14:tracePt t="51035" x="7543800" y="4356100"/>
          <p14:tracePt t="51051" x="7512050" y="4349750"/>
          <p14:tracePt t="51068" x="7486650" y="4343400"/>
          <p14:tracePt t="51086" x="7442200" y="4337050"/>
          <p14:tracePt t="51101" x="7423150" y="4330700"/>
          <p14:tracePt t="51118" x="7410450" y="4324350"/>
          <p14:tracePt t="51134" x="7391400" y="4324350"/>
          <p14:tracePt t="51151" x="7385050" y="4324350"/>
          <p14:tracePt t="51168" x="7378700" y="4324350"/>
          <p14:tracePt t="51201" x="7372350" y="4324350"/>
          <p14:tracePt t="51296" x="7378700" y="4324350"/>
          <p14:tracePt t="51310" x="7385050" y="4324350"/>
          <p14:tracePt t="51331" x="7391400" y="4324350"/>
          <p14:tracePt t="51345" x="7397750" y="4324350"/>
          <p14:tracePt t="51381" x="7404100" y="4324350"/>
          <p14:tracePt t="51415" x="7410450" y="4324350"/>
          <p14:tracePt t="51443" x="7416800" y="4324350"/>
          <p14:tracePt t="51465" x="7423150" y="4324350"/>
          <p14:tracePt t="51478" x="7429500" y="4324350"/>
          <p14:tracePt t="51493" x="7435850" y="4324350"/>
          <p14:tracePt t="51514" x="7442200" y="4324350"/>
          <p14:tracePt t="51542" x="7448550" y="4324350"/>
          <p14:tracePt t="51556" x="7461250" y="4324350"/>
          <p14:tracePt t="51562" x="7467600" y="4324350"/>
          <p14:tracePt t="51570" x="7486650" y="4324350"/>
          <p14:tracePt t="51584" x="7512050" y="4324350"/>
          <p14:tracePt t="51601" x="7537450" y="4324350"/>
          <p14:tracePt t="51617" x="7556500" y="4324350"/>
          <p14:tracePt t="51634" x="7575550" y="4324350"/>
          <p14:tracePt t="51651" x="7588250" y="4324350"/>
          <p14:tracePt t="51667" x="7594600" y="4324350"/>
          <p14:tracePt t="51684" x="7613650" y="4324350"/>
          <p14:tracePt t="51702" x="7651750" y="4324350"/>
          <p14:tracePt t="51717" x="7683500" y="4324350"/>
          <p14:tracePt t="51734" x="7708900" y="4324350"/>
          <p14:tracePt t="51751" x="7753350" y="4324350"/>
          <p14:tracePt t="51768" x="7778750" y="4324350"/>
          <p14:tracePt t="51786" x="7823200" y="4337050"/>
          <p14:tracePt t="51801" x="7842250" y="4343400"/>
          <p14:tracePt t="51817" x="7867650" y="4343400"/>
          <p14:tracePt t="51834" x="7880350" y="4349750"/>
          <p14:tracePt t="51850" x="7905750" y="4362450"/>
          <p14:tracePt t="51868" x="7924800" y="4375150"/>
          <p14:tracePt t="51884" x="7937500" y="4387850"/>
          <p14:tracePt t="51901" x="7956550" y="4400550"/>
          <p14:tracePt t="51917" x="7969250" y="4406900"/>
          <p14:tracePt t="51934" x="7975600" y="4425950"/>
          <p14:tracePt t="51950" x="7994650" y="4438650"/>
          <p14:tracePt t="51967" x="8026400" y="4495800"/>
          <p14:tracePt t="51984" x="8064500" y="4546600"/>
          <p14:tracePt t="52001" x="8096250" y="4597400"/>
          <p14:tracePt t="52017" x="8115300" y="4635500"/>
          <p14:tracePt t="52034" x="8115300" y="4654550"/>
          <p14:tracePt t="52050" x="8115300" y="4673600"/>
          <p14:tracePt t="52067" x="8115300" y="4711700"/>
          <p14:tracePt t="52084" x="8108950" y="4749800"/>
          <p14:tracePt t="52101" x="8083550" y="4794250"/>
          <p14:tracePt t="52117" x="8058150" y="4832350"/>
          <p14:tracePt t="52134" x="8045450" y="4851400"/>
          <p14:tracePt t="52150" x="8013700" y="4876800"/>
          <p14:tracePt t="52167" x="7981950" y="4895850"/>
          <p14:tracePt t="52185" x="7943850" y="4908550"/>
          <p14:tracePt t="52200" x="7912100" y="4921250"/>
          <p14:tracePt t="52217" x="7861300" y="4946650"/>
          <p14:tracePt t="52234" x="7810500" y="4953000"/>
          <p14:tracePt t="52250" x="7791450" y="4959350"/>
          <p14:tracePt t="52267" x="7778750" y="4965700"/>
          <p14:tracePt t="52284" x="7766050" y="4972050"/>
          <p14:tracePt t="52300" x="7753350" y="4972050"/>
          <p14:tracePt t="52318" x="7734300" y="4984750"/>
          <p14:tracePt t="52333" x="7708900" y="4991100"/>
          <p14:tracePt t="52351" x="7683500" y="5003800"/>
          <p14:tracePt t="52367" x="7626350" y="5029200"/>
          <p14:tracePt t="52384" x="7588250" y="5041900"/>
          <p14:tracePt t="52401" x="7550150" y="5048250"/>
          <p14:tracePt t="52417" x="7512050" y="5054600"/>
          <p14:tracePt t="52434" x="7486650" y="5060950"/>
          <p14:tracePt t="52437" x="7480300" y="5060950"/>
          <p14:tracePt t="52451" x="7435850" y="5060950"/>
          <p14:tracePt t="52467" x="7378700" y="5067300"/>
          <p14:tracePt t="52484" x="7315200" y="5067300"/>
          <p14:tracePt t="52500" x="7219950" y="5067300"/>
          <p14:tracePt t="52517" x="7175500" y="5067300"/>
          <p14:tracePt t="52535" x="7150100" y="5067300"/>
          <p14:tracePt t="52550" x="7124700" y="5067300"/>
          <p14:tracePt t="52567" x="7112000" y="5067300"/>
          <p14:tracePt t="52583" x="7105650" y="5067300"/>
          <p14:tracePt t="52600" x="7099300" y="5067300"/>
          <p14:tracePt t="52669" x="7105650" y="5067300"/>
          <p14:tracePt t="52690" x="7112000" y="5067300"/>
          <p14:tracePt t="52703" x="7118350" y="5067300"/>
          <p14:tracePt t="52732" x="7124700" y="5067300"/>
          <p14:tracePt t="52788" x="7131050" y="5067300"/>
          <p14:tracePt t="52823" x="7137400" y="5067300"/>
          <p14:tracePt t="52920" x="7143750" y="5067300"/>
          <p14:tracePt t="53446" x="7150100" y="5067300"/>
          <p14:tracePt t="53453" x="7162800" y="5067300"/>
          <p14:tracePt t="53466" x="7188200" y="5073650"/>
          <p14:tracePt t="53482" x="7213600" y="5073650"/>
          <p14:tracePt t="53501" x="7245350" y="5073650"/>
          <p14:tracePt t="53516" x="7264400" y="5073650"/>
          <p14:tracePt t="53533" x="7283450" y="5073650"/>
          <p14:tracePt t="53550" x="7296150" y="5073650"/>
          <p14:tracePt t="53566" x="7308850" y="5080000"/>
          <p14:tracePt t="53582" x="7327900" y="5080000"/>
          <p14:tracePt t="53599" x="7366000" y="5086350"/>
          <p14:tracePt t="53616" x="7391400" y="5086350"/>
          <p14:tracePt t="53633" x="7410450" y="5086350"/>
          <p14:tracePt t="53649" x="7429500" y="5086350"/>
          <p14:tracePt t="53666" x="7442200" y="5086350"/>
          <p14:tracePt t="53682" x="7454900" y="5086350"/>
          <p14:tracePt t="53699" x="7473950" y="5092700"/>
          <p14:tracePt t="53716" x="7505700" y="5092700"/>
          <p14:tracePt t="53732" x="7537450" y="5099050"/>
          <p14:tracePt t="53749" x="7556500" y="5099050"/>
          <p14:tracePt t="53766" x="7562850" y="5099050"/>
          <p14:tracePt t="53782" x="7575550" y="5099050"/>
          <p14:tracePt t="53799" x="7581900" y="5099050"/>
          <p14:tracePt t="53816" x="7594600" y="5099050"/>
          <p14:tracePt t="53832" x="7613650" y="5099050"/>
          <p14:tracePt t="53849" x="7626350" y="5099050"/>
          <p14:tracePt t="55336" x="7664450" y="5099050"/>
          <p14:tracePt t="55343" x="7689850" y="5099050"/>
          <p14:tracePt t="55351" x="7721600" y="5099050"/>
          <p14:tracePt t="55364" x="7753350" y="5099050"/>
          <p14:tracePt t="55381" x="7772400" y="5099050"/>
          <p14:tracePt t="55398" x="7785100" y="5099050"/>
          <p14:tracePt t="55414" x="7797800" y="5099050"/>
          <p14:tracePt t="55432" x="7804150" y="5099050"/>
          <p14:tracePt t="55448" x="7829550" y="5099050"/>
          <p14:tracePt t="55465" x="7848600" y="5092700"/>
          <p14:tracePt t="55482" x="7880350" y="5086350"/>
          <p14:tracePt t="55498" x="7886700" y="5080000"/>
          <p14:tracePt t="55514" x="7893050" y="5073650"/>
          <p14:tracePt t="55531" x="7905750" y="5067300"/>
          <p14:tracePt t="55548" x="7912100" y="5067300"/>
          <p14:tracePt t="55564" x="7918450" y="5067300"/>
          <p14:tracePt t="55581" x="7918450" y="5054600"/>
          <p14:tracePt t="55598" x="7918450" y="5048250"/>
          <p14:tracePt t="55616" x="7918450" y="5022850"/>
          <p14:tracePt t="55631" x="7918450" y="5003800"/>
          <p14:tracePt t="55647" x="7918450" y="4984750"/>
          <p14:tracePt t="55664" x="7918450" y="4953000"/>
          <p14:tracePt t="55682" x="7912100" y="4946650"/>
          <p14:tracePt t="55697" x="7912100" y="4933950"/>
          <p14:tracePt t="55714" x="7912100" y="4921250"/>
          <p14:tracePt t="55731" x="7912100" y="4914900"/>
          <p14:tracePt t="55749" x="7912100" y="4908550"/>
          <p14:tracePt t="55966" x="7918450" y="4908550"/>
          <p14:tracePt t="62994" x="7931150" y="4908550"/>
          <p14:tracePt t="63002" x="7956550" y="4908550"/>
          <p14:tracePt t="63009" x="7969250" y="4921250"/>
          <p14:tracePt t="63025" x="8007350" y="4940300"/>
          <p14:tracePt t="63041" x="8051800" y="4972050"/>
          <p14:tracePt t="63058" x="8102600" y="5003800"/>
          <p14:tracePt t="63075" x="8134350" y="5016500"/>
          <p14:tracePt t="63092" x="8166100" y="5035550"/>
          <p14:tracePt t="63108" x="8191500" y="5054600"/>
          <p14:tracePt t="63125" x="8216900" y="5060950"/>
          <p14:tracePt t="63141" x="8280400" y="5073650"/>
          <p14:tracePt t="63159" x="8337550" y="5086350"/>
          <p14:tracePt t="63176" x="8394700" y="5092700"/>
          <p14:tracePt t="63191" x="8489950" y="5111750"/>
          <p14:tracePt t="63208" x="8572500" y="5105400"/>
          <p14:tracePt t="63224" x="8769350" y="5067300"/>
          <p14:tracePt t="63241" x="8953500" y="5035550"/>
          <p14:tracePt t="63258" x="9061450" y="5010150"/>
          <p14:tracePt t="63274" x="9150350" y="4997450"/>
          <p14:tracePt t="63292" x="9194800" y="4991100"/>
          <p14:tracePt t="63309" x="9232900" y="4978400"/>
          <p14:tracePt t="63325" x="9239250" y="4978400"/>
          <p14:tracePt t="63342" x="9251950" y="4972050"/>
          <p14:tracePt t="63358" x="9290050" y="4959350"/>
          <p14:tracePt t="63374" x="9340850" y="4933950"/>
          <p14:tracePt t="63391" x="9385300" y="4921250"/>
          <p14:tracePt t="63408" x="9429750" y="4902200"/>
          <p14:tracePt t="63424" x="9455150" y="4889500"/>
          <p14:tracePt t="63442" x="9493250" y="4883150"/>
          <p14:tracePt t="63458" x="9505950" y="4883150"/>
          <p14:tracePt t="63474" x="9512300" y="4876800"/>
          <p14:tracePt t="63491" x="9531350" y="4864100"/>
          <p14:tracePt t="63508" x="9537700" y="4864100"/>
          <p14:tracePt t="63524" x="9544050" y="4864100"/>
          <p14:tracePt t="63541" x="9550400" y="4864100"/>
          <p14:tracePt t="63576" x="9550400" y="4870450"/>
          <p14:tracePt t="63591" x="9550400" y="4876800"/>
          <p14:tracePt t="63608" x="9544050" y="4883150"/>
          <p14:tracePt t="63624" x="9537700" y="4889500"/>
          <p14:tracePt t="63641" x="9525000" y="4908550"/>
          <p14:tracePt t="63658" x="9493250" y="4927600"/>
          <p14:tracePt t="63674" x="9398000" y="4978400"/>
          <p14:tracePt t="63691" x="9328150" y="5003800"/>
          <p14:tracePt t="63707" x="9251950" y="5022850"/>
          <p14:tracePt t="63724" x="9232900" y="5029200"/>
          <p14:tracePt t="63741" x="9220200" y="5035550"/>
          <p14:tracePt t="63757" x="9194800" y="5035550"/>
          <p14:tracePt t="63774" x="9169400" y="5035550"/>
          <p14:tracePt t="63792" x="9118600" y="5041900"/>
          <p14:tracePt t="63807" x="9061450" y="5048250"/>
          <p14:tracePt t="63825" x="8991600" y="5060950"/>
          <p14:tracePt t="63841" x="8915400" y="5073650"/>
          <p14:tracePt t="63858" x="8883650" y="5073650"/>
          <p14:tracePt t="63874" x="8858250" y="5073650"/>
          <p14:tracePt t="63891" x="8826500" y="5073650"/>
          <p14:tracePt t="63908" x="8794750" y="5080000"/>
          <p14:tracePt t="63924" x="8737600" y="5086350"/>
          <p14:tracePt t="63941" x="8699500" y="5086350"/>
          <p14:tracePt t="63957" x="8667750" y="5086350"/>
          <p14:tracePt t="63974" x="8629650" y="5086350"/>
          <p14:tracePt t="63991" x="8604250" y="5086350"/>
          <p14:tracePt t="64007" x="8585200" y="5086350"/>
          <p14:tracePt t="64024" x="8572500" y="5086350"/>
          <p14:tracePt t="64040" x="8559800" y="5086350"/>
          <p14:tracePt t="64057" x="8547100" y="5086350"/>
          <p14:tracePt t="64185" x="8553450" y="5086350"/>
          <p14:tracePt t="64199" x="8559800" y="5086350"/>
          <p14:tracePt t="64213" x="8566150" y="5086350"/>
          <p14:tracePt t="64241" x="8572500" y="5086350"/>
          <p14:tracePt t="64261" x="8578850" y="5086350"/>
          <p14:tracePt t="64310" x="8585200" y="5086350"/>
          <p14:tracePt t="64338" x="8591550" y="5086350"/>
          <p14:tracePt t="64387" x="8597900" y="5086350"/>
          <p14:tracePt t="64591" x="8604250" y="5086350"/>
          <p14:tracePt t="64597" x="8604250" y="5092700"/>
          <p14:tracePt t="66874" x="8616950" y="5099050"/>
          <p14:tracePt t="66879" x="8636000" y="5099050"/>
          <p14:tracePt t="66888" x="8648700" y="5105400"/>
          <p14:tracePt t="66905" x="8686800" y="5111750"/>
          <p14:tracePt t="66921" x="8775700" y="5124450"/>
          <p14:tracePt t="66939" x="8839200" y="5130800"/>
          <p14:tracePt t="66956" x="8877300" y="5130800"/>
          <p14:tracePt t="66972" x="8928100" y="5143500"/>
          <p14:tracePt t="66988" x="8966200" y="5149850"/>
          <p14:tracePt t="67005" x="8997950" y="5156200"/>
          <p14:tracePt t="67021" x="9023350" y="5156200"/>
          <p14:tracePt t="67038" x="9048750" y="5162550"/>
          <p14:tracePt t="67055" x="9074150" y="5168900"/>
          <p14:tracePt t="67071" x="9080500" y="5168900"/>
          <p14:tracePt t="67088" x="9093200" y="5168900"/>
          <p14:tracePt t="67105" x="9118600" y="5181600"/>
          <p14:tracePt t="67122" x="9144000" y="5187950"/>
          <p14:tracePt t="67138" x="9169400" y="5194300"/>
          <p14:tracePt t="67155" x="9188450" y="5200650"/>
          <p14:tracePt t="67171" x="9207500" y="5207000"/>
          <p14:tracePt t="67188" x="9220200" y="5213350"/>
          <p14:tracePt t="67205" x="9232900" y="5219700"/>
          <p14:tracePt t="67222" x="9239250" y="5232400"/>
          <p14:tracePt t="67239" x="9245600" y="5245100"/>
          <p14:tracePt t="67255" x="9251950" y="5257800"/>
          <p14:tracePt t="67271" x="9251950" y="5276850"/>
          <p14:tracePt t="67288" x="9251950" y="5289550"/>
          <p14:tracePt t="67306" x="9251950" y="5295900"/>
          <p14:tracePt t="67321" x="9251950" y="5308600"/>
          <p14:tracePt t="67338" x="9251950" y="5314950"/>
          <p14:tracePt t="67354" x="9251950" y="5327650"/>
          <p14:tracePt t="67388" x="9251950" y="5334000"/>
          <p14:tracePt t="67404" x="9251950" y="5340350"/>
          <p14:tracePt t="67421" x="9251950" y="5346700"/>
          <p14:tracePt t="71108" x="9251950" y="5353050"/>
          <p14:tracePt t="71115" x="9251950" y="5359400"/>
          <p14:tracePt t="71122" x="9245600" y="5365750"/>
          <p14:tracePt t="71136" x="9239250" y="5372100"/>
          <p14:tracePt t="71152" x="9220200" y="5372100"/>
          <p14:tracePt t="71168" x="9220200" y="5378450"/>
          <p14:tracePt t="71185" x="9213850" y="5384800"/>
          <p14:tracePt t="71201" x="9213850" y="5391150"/>
          <p14:tracePt t="71218" x="9213850" y="5397500"/>
          <p14:tracePt t="71290" x="9207500" y="5397500"/>
          <p14:tracePt t="71297" x="9207500" y="5403850"/>
          <p14:tracePt t="71304" x="9201150" y="5403850"/>
          <p14:tracePt t="71319" x="9194800" y="5410200"/>
          <p14:tracePt t="71335" x="9188450" y="5416550"/>
          <p14:tracePt t="71352" x="9182100" y="5422900"/>
          <p14:tracePt t="71368" x="9175750" y="5435600"/>
          <p14:tracePt t="71384" x="9169400" y="5441950"/>
          <p14:tracePt t="71401" x="9156700" y="5441950"/>
          <p14:tracePt t="71418" x="9156700" y="5448300"/>
          <p14:tracePt t="71434" x="9150350" y="5454650"/>
          <p14:tracePt t="71451" x="9144000" y="5461000"/>
          <p14:tracePt t="71507" x="9137650" y="5461000"/>
          <p14:tracePt t="71521" x="9131300" y="5461000"/>
          <p14:tracePt t="71536" x="9124950" y="5461000"/>
          <p14:tracePt t="71556" x="9118600" y="5461000"/>
          <p14:tracePt t="71570" x="9112250" y="5461000"/>
          <p14:tracePt t="71585" x="9105900" y="5461000"/>
          <p14:tracePt t="71591" x="9099550" y="5461000"/>
          <p14:tracePt t="71601" x="9093200" y="5454650"/>
          <p14:tracePt t="71618" x="9080500" y="5448300"/>
          <p14:tracePt t="71635" x="9055100" y="5448300"/>
          <p14:tracePt t="71651" x="9036050" y="5441950"/>
          <p14:tracePt t="71668" x="9017000" y="5435600"/>
          <p14:tracePt t="71685" x="9010650" y="5429250"/>
          <p14:tracePt t="71701" x="9004300" y="5429250"/>
          <p14:tracePt t="71718" x="8997950" y="5429250"/>
          <p14:tracePt t="71734" x="8991600" y="5422900"/>
          <p14:tracePt t="71751" x="8985250" y="5416550"/>
          <p14:tracePt t="71767" x="8972550" y="5416550"/>
          <p14:tracePt t="71784" x="8959850" y="5416550"/>
          <p14:tracePt t="71801" x="8947150" y="5416550"/>
          <p14:tracePt t="71818" x="8940800" y="5416550"/>
          <p14:tracePt t="71835" x="8934450" y="5410200"/>
          <p14:tracePt t="71851" x="8928100" y="5410200"/>
          <p14:tracePt t="71867" x="8921750" y="5403850"/>
          <p14:tracePt t="71884" x="8915400" y="5397500"/>
          <p14:tracePt t="71901" x="8909050" y="5397500"/>
          <p14:tracePt t="71955" x="8915400" y="5397500"/>
          <p14:tracePt t="71977" x="8921750" y="5397500"/>
          <p14:tracePt t="71982" x="8921750" y="5391150"/>
          <p14:tracePt t="71991" x="8928100" y="5391150"/>
          <p14:tracePt t="72004" x="8934450" y="5391150"/>
          <p14:tracePt t="72025" x="8934450" y="5384800"/>
          <p14:tracePt t="72034" x="8940800" y="5384800"/>
          <p14:tracePt t="72051" x="8953500" y="5384800"/>
          <p14:tracePt t="72067" x="8966200" y="5384800"/>
          <p14:tracePt t="72084" x="8978900" y="5384800"/>
          <p14:tracePt t="72101" x="9004300" y="5384800"/>
          <p14:tracePt t="72117" x="9029700" y="5384800"/>
          <p14:tracePt t="72134" x="9042400" y="5384800"/>
          <p14:tracePt t="72150" x="9061450" y="5384800"/>
          <p14:tracePt t="72168" x="9074150" y="5384800"/>
          <p14:tracePt t="72184" x="9080500" y="5384800"/>
          <p14:tracePt t="72207" x="9086850" y="5384800"/>
          <p14:tracePt t="72228" x="9093200" y="5384800"/>
          <p14:tracePt t="72243" x="9099550" y="5384800"/>
          <p14:tracePt t="72369" x="9105900" y="5384800"/>
          <p14:tracePt t="72382" x="9105900" y="5378450"/>
          <p14:tracePt t="72403" x="9112250" y="5372100"/>
          <p14:tracePt t="72417" x="9112250" y="5365750"/>
          <p14:tracePt t="72425" x="9118600" y="5365750"/>
          <p14:tracePt t="72434" x="9118600" y="5359400"/>
          <p14:tracePt t="72451" x="9118600" y="5353050"/>
          <p14:tracePt t="72753" x="9118600" y="5359400"/>
          <p14:tracePt t="72768" x="9124950" y="5365750"/>
          <p14:tracePt t="72781" x="9131300" y="5372100"/>
          <p14:tracePt t="72795" x="9137650" y="5372100"/>
          <p14:tracePt t="72803" x="9137650" y="5378450"/>
          <p14:tracePt t="72817" x="9144000" y="5378450"/>
          <p14:tracePt t="72833" x="9144000" y="5384800"/>
          <p14:tracePt t="72853" x="9144000" y="5391150"/>
          <p14:tracePt t="72929" x="9144000" y="5397500"/>
          <p14:tracePt t="73096" x="9144000" y="5403850"/>
          <p14:tracePt t="73223" x="9144000" y="5410200"/>
          <p14:tracePt t="73335" x="9144000" y="5416550"/>
          <p14:tracePt t="73391" x="9150350" y="5416550"/>
          <p14:tracePt t="73657" x="9150350" y="5422900"/>
          <p14:tracePt t="74042" x="9150350" y="5429250"/>
          <p14:tracePt t="75645" x="9150350" y="5435600"/>
          <p14:tracePt t="75673" x="9150350" y="5441950"/>
          <p14:tracePt t="75715" x="9150350" y="5448300"/>
          <p14:tracePt t="75736" x="9144000" y="5448300"/>
          <p14:tracePt t="75757" x="9137650" y="5448300"/>
          <p14:tracePt t="75800" x="9131300" y="5448300"/>
          <p14:tracePt t="75827" x="9124950" y="5448300"/>
          <p14:tracePt t="75862" x="9118600" y="5448300"/>
          <p14:tracePt t="75876" x="9112250" y="5448300"/>
          <p14:tracePt t="75917" x="9105900" y="5448300"/>
          <p14:tracePt t="75932" x="9099550" y="5448300"/>
          <p14:tracePt t="75939" x="9099550" y="5441950"/>
          <p14:tracePt t="75947" x="9093200" y="5441950"/>
          <p14:tracePt t="75964" x="9093200" y="5435600"/>
          <p14:tracePt t="75981" x="9093200" y="5429250"/>
          <p14:tracePt t="75997" x="9093200" y="5422900"/>
          <p14:tracePt t="76023" x="9093200" y="5416550"/>
          <p14:tracePt t="76037" x="9093200" y="5410200"/>
          <p14:tracePt t="76058" x="9099550" y="5403850"/>
          <p14:tracePt t="76066" x="9099550" y="5397500"/>
          <p14:tracePt t="76081" x="9105900" y="5391150"/>
          <p14:tracePt t="76097" x="9112250" y="5391150"/>
          <p14:tracePt t="76114" x="9118600" y="5384800"/>
          <p14:tracePt t="76130" x="9118600" y="5378450"/>
          <p14:tracePt t="76149" x="9131300" y="5372100"/>
          <p14:tracePt t="76164" x="9137650" y="5372100"/>
          <p14:tracePt t="76181" x="9144000" y="5372100"/>
          <p14:tracePt t="76197" x="9156700" y="5372100"/>
          <p14:tracePt t="76214" x="9175750" y="5378450"/>
          <p14:tracePt t="76231" x="9188450" y="5378450"/>
          <p14:tracePt t="76247" x="9194800" y="5384800"/>
          <p14:tracePt t="76264" x="9201150" y="5384800"/>
          <p14:tracePt t="76281" x="9207500" y="5384800"/>
          <p14:tracePt t="76297" x="9213850" y="5391150"/>
          <p14:tracePt t="76314" x="9220200" y="5391150"/>
          <p14:tracePt t="76330" x="9220200" y="5397500"/>
          <p14:tracePt t="76347" x="9220200" y="5403850"/>
          <p14:tracePt t="76373" x="9220200" y="5410200"/>
          <p14:tracePt t="76387" x="9220200" y="5416550"/>
          <p14:tracePt t="76416" x="9220200" y="5422900"/>
          <p14:tracePt t="76429" x="9213850" y="5422900"/>
          <p14:tracePt t="76436" x="9213850" y="5429250"/>
          <p14:tracePt t="76450" x="9207500" y="5435600"/>
          <p14:tracePt t="76465" x="9201150" y="5435600"/>
          <p14:tracePt t="76492" x="9194800" y="5435600"/>
          <p14:tracePt t="76513" x="9188450" y="5435600"/>
          <p14:tracePt t="76527" x="9182100" y="5435600"/>
          <p14:tracePt t="76549" x="9175750" y="5435600"/>
          <p14:tracePt t="76563" x="9169400" y="5435600"/>
          <p14:tracePt t="76625" x="9163050" y="5435600"/>
          <p14:tracePt t="76666" x="9163050" y="5429250"/>
          <p14:tracePt t="76681" x="9156700" y="5429250"/>
          <p14:tracePt t="76695" x="9150350" y="5429250"/>
          <p14:tracePt t="76709" x="9144000" y="5429250"/>
          <p14:tracePt t="76731" x="9137650" y="5429250"/>
          <p14:tracePt t="76744" x="9137650" y="5422900"/>
          <p14:tracePt t="76751" x="9131300" y="5422900"/>
          <p14:tracePt t="76899" x="9137650" y="5422900"/>
          <p14:tracePt t="76919" x="9144000" y="5422900"/>
          <p14:tracePt t="76933" x="9150350" y="5422900"/>
          <p14:tracePt t="76948" x="9156700" y="5422900"/>
          <p14:tracePt t="76975" x="9163050" y="5422900"/>
          <p14:tracePt t="76983" x="9169400" y="5422900"/>
          <p14:tracePt t="76997" x="9175750" y="5422900"/>
          <p14:tracePt t="77017" x="9182100" y="5422900"/>
          <p14:tracePt t="77024" x="9188450" y="5422900"/>
          <p14:tracePt t="77032" x="9194800" y="5422900"/>
          <p14:tracePt t="77046" x="9201150" y="5429250"/>
          <p14:tracePt t="77063" x="9207500" y="5441950"/>
          <p14:tracePt t="77080" x="9226550" y="5454650"/>
          <p14:tracePt t="77097" x="9232900" y="5461000"/>
          <p14:tracePt t="77114" x="9239250" y="5486400"/>
          <p14:tracePt t="77130" x="9245600" y="5499100"/>
          <p14:tracePt t="77146" x="9251950" y="5518150"/>
          <p14:tracePt t="77163" x="9251950" y="5549900"/>
          <p14:tracePt t="77180" x="9251950" y="5562600"/>
          <p14:tracePt t="77196" x="9251950" y="5588000"/>
          <p14:tracePt t="77213" x="9251950" y="5613400"/>
          <p14:tracePt t="77230" x="9251950" y="5632450"/>
          <p14:tracePt t="77247" x="9251950" y="5651500"/>
          <p14:tracePt t="77263" x="9251950" y="5664200"/>
          <p14:tracePt t="77280" x="9251950" y="5676900"/>
          <p14:tracePt t="77283" x="9251950" y="5683250"/>
          <p14:tracePt t="77296" x="9251950" y="5702300"/>
          <p14:tracePt t="77313" x="9258300" y="5721350"/>
          <p14:tracePt t="77330" x="9264650" y="5727700"/>
          <p14:tracePt t="77346" x="9277350" y="5759450"/>
          <p14:tracePt t="77363" x="9283700" y="5772150"/>
          <p14:tracePt t="77380" x="9290050" y="5791200"/>
          <p14:tracePt t="77396" x="9296400" y="5803900"/>
          <p14:tracePt t="77413" x="9302750" y="5816600"/>
          <p14:tracePt t="77430" x="9309100" y="5816600"/>
          <p14:tracePt t="77446" x="9315450" y="5822950"/>
          <p14:tracePt t="77463" x="9321800" y="5829300"/>
          <p14:tracePt t="77479" x="9334500" y="5835650"/>
          <p14:tracePt t="77496" x="9340850" y="5835650"/>
          <p14:tracePt t="77513" x="9347200" y="5835650"/>
          <p14:tracePt t="81917" x="9347200" y="5848350"/>
          <p14:tracePt t="81924" x="9340850" y="5867400"/>
          <p14:tracePt t="81931" x="9334500" y="5880100"/>
          <p14:tracePt t="81942" x="9321800" y="5892800"/>
          <p14:tracePt t="81959" x="9309100" y="5930900"/>
          <p14:tracePt t="81976" x="9296400" y="5949950"/>
          <p14:tracePt t="81994" x="9277350" y="5988050"/>
          <p14:tracePt t="82009" x="9251950" y="6013450"/>
          <p14:tracePt t="82026" x="9239250" y="6045200"/>
          <p14:tracePt t="82042" x="9220200" y="6070600"/>
          <p14:tracePt t="82059" x="9213850" y="6089650"/>
          <p14:tracePt t="82076" x="9201150" y="6102350"/>
          <p14:tracePt t="82092" x="9194800" y="6121400"/>
          <p14:tracePt t="82109" x="9188450" y="6134100"/>
          <p14:tracePt t="82126" x="9182100" y="6159500"/>
          <p14:tracePt t="82142" x="9175750" y="6178550"/>
          <p14:tracePt t="82159" x="9169400" y="6203950"/>
          <p14:tracePt t="82176" x="9163050" y="6235700"/>
          <p14:tracePt t="82192" x="9156700" y="6248400"/>
          <p14:tracePt t="82210" x="9144000" y="6261100"/>
          <p14:tracePt t="82225" x="9144000" y="6273800"/>
          <p14:tracePt t="82242" x="9137650" y="6280150"/>
          <p14:tracePt t="82259" x="9131300" y="6286500"/>
          <p14:tracePt t="82275" x="9124950" y="6292850"/>
          <p14:tracePt t="82292" x="9112250" y="6292850"/>
          <p14:tracePt t="82309" x="9080500" y="6292850"/>
          <p14:tracePt t="82325" x="9055100" y="6286500"/>
          <p14:tracePt t="82343" x="9029700" y="6280150"/>
          <p14:tracePt t="82359" x="8978900" y="6273800"/>
          <p14:tracePt t="82375" x="8928100" y="6267450"/>
          <p14:tracePt t="82392" x="8801100" y="6267450"/>
          <p14:tracePt t="82409" x="8743950" y="6267450"/>
          <p14:tracePt t="82425" x="8693150" y="6261100"/>
          <p14:tracePt t="82442" x="8655050" y="6261100"/>
          <p14:tracePt t="82459" x="8629650" y="6254750"/>
          <p14:tracePt t="82477" x="8610600" y="6248400"/>
          <p14:tracePt t="82492" x="8591550" y="6248400"/>
          <p14:tracePt t="82509" x="8572500" y="6242050"/>
          <p14:tracePt t="82525" x="8547100" y="6235700"/>
          <p14:tracePt t="82542" x="8528050" y="6235700"/>
          <p14:tracePt t="82559" x="8509000" y="6235700"/>
          <p14:tracePt t="82575" x="8496300" y="6229350"/>
          <p14:tracePt t="82592" x="8489950" y="6229350"/>
          <p14:tracePt t="82610" x="8477250" y="6229350"/>
          <p14:tracePt t="82642" x="8470900" y="6229350"/>
          <p14:tracePt t="82695" x="8470900" y="6223000"/>
          <p14:tracePt t="82701" x="8477250" y="6223000"/>
          <p14:tracePt t="82708" x="8483600" y="6223000"/>
          <p14:tracePt t="82725" x="8496300" y="6223000"/>
          <p14:tracePt t="82742" x="8534400" y="6223000"/>
          <p14:tracePt t="82759" x="8559800" y="6223000"/>
          <p14:tracePt t="82775" x="8591550" y="6223000"/>
          <p14:tracePt t="82792" x="8674100" y="6229350"/>
          <p14:tracePt t="82809" x="8731250" y="6235700"/>
          <p14:tracePt t="82825" x="8788400" y="6235700"/>
          <p14:tracePt t="82842" x="8864600" y="6248400"/>
          <p14:tracePt t="82858" x="8921750" y="6248400"/>
          <p14:tracePt t="82875" x="8966200" y="6248400"/>
          <p14:tracePt t="82892" x="8985250" y="6248400"/>
          <p14:tracePt t="82908" x="9004300" y="6248400"/>
          <p14:tracePt t="82912" x="9010650" y="6248400"/>
          <p14:tracePt t="82932" x="9023350" y="6248400"/>
          <p14:tracePt t="82941" x="9029700" y="6248400"/>
          <p14:tracePt t="82959" x="9042400" y="6248400"/>
          <p14:tracePt t="82975" x="9061450" y="6248400"/>
          <p14:tracePt t="82992" x="9067800" y="6248400"/>
          <p14:tracePt t="83008" x="9080500" y="6248400"/>
          <p14:tracePt t="83025" x="9086850" y="6248400"/>
          <p14:tracePt t="83041" x="9093200" y="6248400"/>
          <p14:tracePt t="83178" x="9093200" y="6254750"/>
          <p14:tracePt t="83191" x="9093200" y="6261100"/>
          <p14:tracePt t="83240" x="9086850" y="6261100"/>
          <p14:tracePt t="83255" x="9080500" y="6261100"/>
          <p14:tracePt t="83260" x="9074150" y="6261100"/>
          <p14:tracePt t="83275" x="9061450" y="6261100"/>
          <p14:tracePt t="83291" x="9029700" y="6254750"/>
          <p14:tracePt t="83308" x="9004300" y="6242050"/>
          <p14:tracePt t="83325" x="8966200" y="6229350"/>
          <p14:tracePt t="83341" x="8934450" y="6216650"/>
          <p14:tracePt t="83358" x="8896350" y="6197600"/>
          <p14:tracePt t="83375" x="8877300" y="6197600"/>
          <p14:tracePt t="83391" x="8864600" y="6191250"/>
          <p14:tracePt t="83408" x="8851900" y="6178550"/>
          <p14:tracePt t="83425" x="8839200" y="6178550"/>
          <p14:tracePt t="83428" x="8832850" y="6178550"/>
          <p14:tracePt t="83458" x="8826500" y="6178550"/>
          <p14:tracePt t="83475" x="8820150" y="6178550"/>
          <p14:tracePt t="83583" x="8820150" y="6172200"/>
          <p14:tracePt t="83604" x="8820150" y="6165850"/>
          <p14:tracePt t="83639" x="8820150" y="6159500"/>
          <p14:tracePt t="83646" x="8826500" y="6159500"/>
          <p14:tracePt t="83661" x="8826500" y="6153150"/>
          <p14:tracePt t="83675" x="8839200" y="6146800"/>
          <p14:tracePt t="83691" x="8851900" y="6140450"/>
          <p14:tracePt t="83708" x="8858250" y="6134100"/>
          <p14:tracePt t="83724" x="8877300" y="6134100"/>
          <p14:tracePt t="83741" x="8896350" y="6127750"/>
          <p14:tracePt t="83758" x="8915400" y="6127750"/>
          <p14:tracePt t="83774" x="8934450" y="6127750"/>
          <p14:tracePt t="83792" x="8959850" y="6127750"/>
          <p14:tracePt t="83807" x="8997950" y="6127750"/>
          <p14:tracePt t="83824" x="9017000" y="6127750"/>
          <p14:tracePt t="83841" x="9048750" y="6127750"/>
          <p14:tracePt t="83858" x="9061450" y="6127750"/>
          <p14:tracePt t="83874" x="9074150" y="6127750"/>
          <p14:tracePt t="83891" x="9105900" y="6134100"/>
          <p14:tracePt t="83907" x="9131300" y="6140450"/>
          <p14:tracePt t="83926" x="9156700" y="6140450"/>
          <p14:tracePt t="83941" x="9163050" y="6140450"/>
          <p14:tracePt t="83957" x="9175750" y="6140450"/>
          <p14:tracePt t="83974" x="9188450" y="6140450"/>
          <p14:tracePt t="84007" x="9194800" y="6140450"/>
          <p14:tracePt t="84024" x="9207500" y="6140450"/>
          <p14:tracePt t="84041" x="9220200" y="6140450"/>
          <p14:tracePt t="84058" x="9232900" y="6140450"/>
          <p14:tracePt t="84074" x="9239250" y="6140450"/>
          <p14:tracePt t="84091" x="9258300" y="6134100"/>
          <p14:tracePt t="84107" x="9296400" y="6127750"/>
          <p14:tracePt t="84124" x="9302750" y="6121400"/>
          <p14:tracePt t="84141" x="9309100" y="6121400"/>
          <p14:tracePt t="84158" x="9328150" y="6121400"/>
          <p14:tracePt t="84174" x="9334500" y="6121400"/>
          <p14:tracePt t="84191" x="9340850" y="6121400"/>
          <p14:tracePt t="84360" x="9347200" y="6121400"/>
          <p14:tracePt t="84381" x="9353550" y="6121400"/>
          <p14:tracePt t="84388" x="9359900" y="6115050"/>
          <p14:tracePt t="84395" x="9372600" y="6115050"/>
          <p14:tracePt t="84408" x="9410700" y="6108700"/>
          <p14:tracePt t="84424" x="9467850" y="6102350"/>
          <p14:tracePt t="84440" x="9525000" y="6096000"/>
          <p14:tracePt t="84444" x="9550400" y="6089650"/>
          <p14:tracePt t="84457" x="9588500" y="6083300"/>
          <p14:tracePt t="84474" x="9613900" y="6076950"/>
          <p14:tracePt t="84490" x="9632950" y="6076950"/>
          <p14:tracePt t="84507" x="9652000" y="6070600"/>
          <p14:tracePt t="84524" x="9658350" y="6064250"/>
          <p14:tracePt t="84541" x="9677400" y="6057900"/>
          <p14:tracePt t="84557" x="9702800" y="6051550"/>
          <p14:tracePt t="84574" x="9728200" y="6045200"/>
          <p14:tracePt t="84590" x="9753600" y="6038850"/>
          <p14:tracePt t="84607" x="9766300" y="6032500"/>
          <p14:tracePt t="84624" x="9779000" y="6026150"/>
          <p14:tracePt t="84640" x="9785350" y="6026150"/>
          <p14:tracePt t="84657" x="9791700" y="6019800"/>
          <p14:tracePt t="84674" x="9791700" y="6013450"/>
          <p14:tracePt t="84691" x="9804400" y="6007100"/>
          <p14:tracePt t="84707" x="9804400" y="6000750"/>
          <p14:tracePt t="84724" x="9810750" y="5994400"/>
          <p14:tracePt t="84740" x="9810750" y="5988050"/>
          <p14:tracePt t="84774" x="9829800" y="5981700"/>
          <p14:tracePt t="84790" x="9855200" y="5956300"/>
          <p14:tracePt t="84808" x="9886950" y="5943600"/>
          <p14:tracePt t="84824" x="9893300" y="5937250"/>
          <p14:tracePt t="84840" x="9906000" y="5924550"/>
          <p14:tracePt t="84857" x="9918700" y="5911850"/>
          <p14:tracePt t="84891" x="9925050" y="5905500"/>
          <p14:tracePt t="84906" x="9925050" y="5899150"/>
          <p14:tracePt t="84923" x="9925050" y="5892800"/>
          <p14:tracePt t="84940" x="9925050" y="5880100"/>
          <p14:tracePt t="84957" x="9925050" y="5867400"/>
          <p14:tracePt t="84973" x="9931400" y="5854700"/>
          <p14:tracePt t="84990" x="9937750" y="5822950"/>
          <p14:tracePt t="87495" x="10001250" y="5765800"/>
          <p14:tracePt t="87503" x="10083800" y="5683250"/>
          <p14:tracePt t="87510" x="10147300" y="5588000"/>
          <p14:tracePt t="87521" x="10210800" y="5480050"/>
          <p14:tracePt t="87538" x="10394950" y="5016500"/>
          <p14:tracePt t="87554" x="10452100" y="4692650"/>
          <p14:tracePt t="87572" x="10477500" y="4203700"/>
          <p14:tracePt t="87588" x="10458450" y="3854450"/>
          <p14:tracePt t="87604" x="10407650" y="3581400"/>
          <p14:tracePt t="87621" x="10267950" y="3276600"/>
          <p14:tracePt t="87638" x="10160000" y="3155950"/>
          <p14:tracePt t="87654" x="10102850" y="3111500"/>
          <p14:tracePt t="87671" x="10058400" y="3079750"/>
          <p14:tracePt t="87688" x="10045700" y="3073400"/>
          <p14:tracePt t="87721" x="10039350" y="3073400"/>
          <p14:tracePt t="88281" x="10064750" y="3048000"/>
          <p14:tracePt t="88287" x="10109200" y="3022600"/>
          <p14:tracePt t="88294" x="10166350" y="2997200"/>
          <p14:tracePt t="88304" x="10223500" y="2959100"/>
          <p14:tracePt t="88321" x="10363200" y="2870200"/>
          <p14:tracePt t="88337" x="10560050" y="2711450"/>
          <p14:tracePt t="88354" x="10617200" y="2654300"/>
          <p14:tracePt t="88370" x="10642600" y="2609850"/>
          <p14:tracePt t="88388" x="10655300" y="2597150"/>
          <p14:tracePt t="88404" x="10655300" y="2578100"/>
          <p14:tracePt t="88420" x="10655300" y="2540000"/>
          <p14:tracePt t="88437" x="10655300" y="2501900"/>
          <p14:tracePt t="88454" x="10655300" y="2413000"/>
          <p14:tracePt t="88470" x="10636250" y="2362200"/>
          <p14:tracePt t="88487" x="10629900" y="2317750"/>
          <p14:tracePt t="88504" x="10604500" y="2241550"/>
          <p14:tracePt t="88520" x="10579100" y="2203450"/>
          <p14:tracePt t="88537" x="10560050" y="2159000"/>
          <p14:tracePt t="88554" x="10547350" y="2127250"/>
          <p14:tracePt t="88571" x="10534650" y="2108200"/>
          <p14:tracePt t="88587" x="10528300" y="2089150"/>
          <p14:tracePt t="88604" x="10515600" y="2070100"/>
          <p14:tracePt t="88620" x="10509250" y="2051050"/>
          <p14:tracePt t="88637" x="10496550" y="2012950"/>
          <p14:tracePt t="88654" x="10490200" y="2000250"/>
          <p14:tracePt t="88671" x="10483850" y="1974850"/>
          <p14:tracePt t="88687" x="10471150" y="1955800"/>
          <p14:tracePt t="88703" x="10464800" y="1949450"/>
          <p14:tracePt t="88720" x="10458450" y="1930400"/>
          <p14:tracePt t="88737" x="10458450" y="1924050"/>
          <p14:tracePt t="88753" x="10452100" y="1911350"/>
          <p14:tracePt t="88770" x="10445750" y="1898650"/>
          <p14:tracePt t="88804" x="10445750" y="1892300"/>
          <p14:tracePt t="93159" x="10287000" y="1943100"/>
          <p14:tracePt t="93166" x="10001250" y="2038350"/>
          <p14:tracePt t="93173" x="9671050" y="2120900"/>
          <p14:tracePt t="93183" x="9340850" y="2184400"/>
          <p14:tracePt t="93200" x="8299450" y="2387600"/>
          <p14:tracePt t="93216" x="7531100" y="2470150"/>
          <p14:tracePt t="93233" x="6711950" y="2540000"/>
          <p14:tracePt t="93250" x="5588000" y="2590800"/>
          <p14:tracePt t="93266" x="4965700" y="2609850"/>
          <p14:tracePt t="93284" x="4533900" y="2616200"/>
          <p14:tracePt t="93300" x="4254500" y="2590800"/>
          <p14:tracePt t="93316" x="4210050" y="2571750"/>
          <p14:tracePt t="93333" x="4184650" y="2552700"/>
          <p14:tracePt t="93350" x="4178300" y="2533650"/>
          <p14:tracePt t="93366" x="4178300" y="2501900"/>
          <p14:tracePt t="93649" x="4375150" y="2463800"/>
          <p14:tracePt t="93657" x="4565650" y="2438400"/>
          <p14:tracePt t="93667" x="4737100" y="2413000"/>
          <p14:tracePt t="93683" x="5308600" y="2374900"/>
          <p14:tracePt t="93699" x="5702300" y="2368550"/>
          <p14:tracePt t="93716" x="6134100" y="2336800"/>
          <p14:tracePt t="93733" x="6718300" y="2311400"/>
          <p14:tracePt t="93749" x="6997700" y="2305050"/>
          <p14:tracePt t="93767" x="7213600" y="2292350"/>
          <p14:tracePt t="93783" x="7429500" y="2279650"/>
          <p14:tracePt t="93799" x="7524750" y="2279650"/>
          <p14:tracePt t="93816" x="7664450" y="2286000"/>
          <p14:tracePt t="93833" x="7759700" y="2298700"/>
          <p14:tracePt t="93849" x="7854950" y="2317750"/>
          <p14:tracePt t="93866" x="8007350" y="2362200"/>
          <p14:tracePt t="93883" x="8128000" y="2393950"/>
          <p14:tracePt t="93900" x="8286750" y="2438400"/>
          <p14:tracePt t="93916" x="8585200" y="2489200"/>
          <p14:tracePt t="93933" x="8775700" y="2533650"/>
          <p14:tracePt t="93949" x="9023350" y="2584450"/>
          <p14:tracePt t="93966" x="9144000" y="2584450"/>
          <p14:tracePt t="93982" x="9169400" y="2584450"/>
          <p14:tracePt t="94279" x="9271000" y="2559050"/>
          <p14:tracePt t="94285" x="9378950" y="2527300"/>
          <p14:tracePt t="94293" x="9480550" y="2501900"/>
          <p14:tracePt t="94301" x="9556750" y="2476500"/>
          <p14:tracePt t="94316" x="9728200" y="2457450"/>
          <p14:tracePt t="94332" x="9842500" y="2451100"/>
          <p14:tracePt t="94349" x="9975850" y="2444750"/>
          <p14:tracePt t="94366" x="10033000" y="2444750"/>
          <p14:tracePt t="94383" x="10064750" y="2444750"/>
          <p14:tracePt t="94399" x="10083800" y="2444750"/>
          <p14:tracePt t="94416" x="10096500" y="2444750"/>
          <p14:tracePt t="94432" x="10102850" y="2444750"/>
          <p14:tracePt t="94465" x="10109200" y="2444750"/>
          <p14:tracePt t="94482" x="10115550" y="2438400"/>
          <p14:tracePt t="94499" x="10121900" y="2438400"/>
          <p14:tracePt t="94516" x="10121900" y="2432050"/>
          <p14:tracePt t="94532" x="10153650" y="2419350"/>
          <p14:tracePt t="94549" x="10217150" y="2387600"/>
          <p14:tracePt t="94565" x="10306050" y="2355850"/>
          <p14:tracePt t="94582" x="10369550" y="2324100"/>
          <p14:tracePt t="94599" x="10420350" y="2305050"/>
          <p14:tracePt t="94615" x="10452100" y="2292350"/>
          <p14:tracePt t="94632" x="10464800" y="2279650"/>
          <p14:tracePt t="94650" x="10477500" y="2279650"/>
          <p14:tracePt t="94665" x="10483850" y="2273300"/>
          <p14:tracePt t="94682" x="10490200" y="2273300"/>
          <p14:tracePt t="94699" x="10496550" y="2273300"/>
          <p14:tracePt t="94854" x="10496550" y="2266950"/>
          <p14:tracePt t="94965" x="10490200" y="2266950"/>
          <p14:tracePt t="94986" x="10483850" y="2266950"/>
          <p14:tracePt t="95007" x="10477500" y="2266950"/>
          <p14:tracePt t="95021" x="10471150" y="2266950"/>
          <p14:tracePt t="95056" x="10464800" y="2266950"/>
          <p14:tracePt t="95070" x="10458450" y="2266950"/>
          <p14:tracePt t="95077" x="10452100" y="2266950"/>
          <p14:tracePt t="95084" x="10445750" y="2266950"/>
          <p14:tracePt t="95098" x="10433050" y="2260600"/>
          <p14:tracePt t="95132" x="10420350" y="2260600"/>
          <p14:tracePt t="95148" x="10407650" y="2254250"/>
          <p14:tracePt t="95165" x="10394950" y="2247900"/>
          <p14:tracePt t="95182" x="10388600" y="2247900"/>
          <p14:tracePt t="95199" x="10375900" y="2247900"/>
          <p14:tracePt t="95215" x="10369550" y="2241550"/>
          <p14:tracePt t="95232" x="10363200" y="2241550"/>
          <p14:tracePt t="95316" x="10369550" y="2241550"/>
          <p14:tracePt t="95336" x="10375900" y="2235200"/>
          <p14:tracePt t="95378" x="10375900" y="2228850"/>
          <p14:tracePt t="95385" x="10382250" y="2228850"/>
          <p14:tracePt t="95413" x="10382250" y="2222500"/>
          <p14:tracePt t="95427" x="10382250" y="2216150"/>
          <p14:tracePt t="95441" x="10382250" y="2209800"/>
          <p14:tracePt t="95455" x="10382250" y="2203450"/>
          <p14:tracePt t="95484" x="10388600" y="2203450"/>
          <p14:tracePt t="95490" x="10388600" y="2197100"/>
          <p14:tracePt t="95504" x="10388600" y="2190750"/>
          <p14:tracePt t="95514" x="10388600" y="2184400"/>
          <p14:tracePt t="95531" x="10394950" y="2171700"/>
          <p14:tracePt t="95548" x="10394950" y="2165350"/>
          <p14:tracePt t="95565" x="10394950" y="2159000"/>
          <p14:tracePt t="95581" x="10394950" y="2152650"/>
          <p14:tracePt t="95598" x="10394950" y="2146300"/>
          <p14:tracePt t="95616" x="10394950" y="2133600"/>
          <p14:tracePt t="95631" x="10394950" y="2120900"/>
          <p14:tracePt t="95648" x="10401300" y="2095500"/>
          <p14:tracePt t="95664" x="10401300" y="2070100"/>
          <p14:tracePt t="95681" x="10401300" y="2057400"/>
          <p14:tracePt t="95698" x="10401300" y="2051050"/>
          <p14:tracePt t="95714" x="10401300" y="2025650"/>
          <p14:tracePt t="95731" x="10401300" y="2019300"/>
          <p14:tracePt t="95748" x="10401300" y="1993900"/>
          <p14:tracePt t="95765" x="10401300" y="1981200"/>
          <p14:tracePt t="95781" x="10401300" y="1968500"/>
          <p14:tracePt t="95798" x="10394950" y="1943100"/>
          <p14:tracePt t="95814" x="10394950" y="1930400"/>
          <p14:tracePt t="95831" x="10394950" y="1924050"/>
          <p14:tracePt t="95848" x="10388600" y="1911350"/>
          <p14:tracePt t="95864" x="10388600" y="1898650"/>
          <p14:tracePt t="95881" x="10388600" y="1892300"/>
          <p14:tracePt t="95914" x="10388600" y="1885950"/>
          <p14:tracePt t="95931" x="10388600" y="1879600"/>
          <p14:tracePt t="95948" x="10388600" y="1866900"/>
          <p14:tracePt t="95965" x="10388600" y="1860550"/>
          <p14:tracePt t="95981" x="10388600" y="1854200"/>
          <p14:tracePt t="96078" x="10388600" y="1860550"/>
          <p14:tracePt t="96084" x="10394950" y="1860550"/>
          <p14:tracePt t="96100" x="10394950" y="1866900"/>
          <p14:tracePt t="96120" x="10401300" y="1866900"/>
          <p14:tracePt t="96134" x="10401300" y="1873250"/>
          <p14:tracePt t="96239" x="10401300" y="1879600"/>
          <p14:tracePt t="96302" x="10401300" y="1885950"/>
          <p14:tracePt t="96351" x="10401300" y="1892300"/>
          <p14:tracePt t="96366" x="10401300" y="1898650"/>
          <p14:tracePt t="96372" x="10394950" y="1898650"/>
          <p14:tracePt t="96381" x="10394950" y="1905000"/>
          <p14:tracePt t="96397" x="10394950" y="1911350"/>
          <p14:tracePt t="96415" x="10394950" y="1917700"/>
          <p14:tracePt t="96430" x="10394950" y="1924050"/>
          <p14:tracePt t="96448" x="10388600" y="1924050"/>
          <p14:tracePt t="96464" x="10388600" y="1930400"/>
          <p14:tracePt t="96480" x="10382250" y="1936750"/>
          <p14:tracePt t="96497" x="10375900" y="1943100"/>
          <p14:tracePt t="96514" x="10369550" y="1949450"/>
          <p14:tracePt t="96530" x="10363200" y="1955800"/>
          <p14:tracePt t="96567" x="10356850" y="1955800"/>
          <p14:tracePt t="96680" x="10356850" y="1949450"/>
          <p14:tracePt t="96716" x="10356850" y="1943100"/>
          <p14:tracePt t="96736" x="10356850" y="1936750"/>
          <p14:tracePt t="96849" x="10363200" y="1936750"/>
          <p14:tracePt t="97023" x="10363200" y="1943100"/>
          <p14:tracePt t="97037" x="10363200" y="1949450"/>
          <p14:tracePt t="97079" x="10363200" y="1955800"/>
          <p14:tracePt t="97128" x="10363200" y="1962150"/>
          <p14:tracePt t="97177" x="10363200" y="1968500"/>
          <p14:tracePt t="97247" x="10369550" y="1968500"/>
          <p14:tracePt t="97345" x="10375900" y="1968500"/>
          <p14:tracePt t="97436" x="10375900" y="1974850"/>
          <p14:tracePt t="97457" x="10375900" y="1981200"/>
          <p14:tracePt t="97471" x="10375900" y="1987550"/>
          <p14:tracePt t="97492" x="10375900" y="1993900"/>
          <p14:tracePt t="97506" x="10375900" y="2000250"/>
          <p14:tracePt t="97513" x="10375900" y="2006600"/>
          <p14:tracePt t="97521" x="10369550" y="2012950"/>
          <p14:tracePt t="97530" x="10363200" y="2019300"/>
          <p14:tracePt t="97547" x="10356850" y="2038350"/>
          <p14:tracePt t="97563" x="10331450" y="2070100"/>
          <p14:tracePt t="97580" x="10318750" y="2095500"/>
          <p14:tracePt t="97596" x="10293350" y="2127250"/>
          <p14:tracePt t="97613" x="10293350" y="2139950"/>
          <p14:tracePt t="97630" x="10280650" y="2152650"/>
          <p14:tracePt t="97646" x="10267950" y="2178050"/>
          <p14:tracePt t="97663" x="10261600" y="2190750"/>
          <p14:tracePt t="97680" x="10255250" y="2209800"/>
          <p14:tracePt t="97696" x="10248900" y="2235200"/>
          <p14:tracePt t="97713" x="10248900" y="2241550"/>
          <p14:tracePt t="97729" x="10242550" y="2266950"/>
          <p14:tracePt t="97746" x="10236200" y="2279650"/>
          <p14:tracePt t="97763" x="10229850" y="2292350"/>
          <p14:tracePt t="97779" x="10210800" y="2317750"/>
          <p14:tracePt t="97796" x="10204450" y="2336800"/>
          <p14:tracePt t="97813" x="10204450" y="2349500"/>
          <p14:tracePt t="97830" x="10198100" y="2374900"/>
          <p14:tracePt t="97846" x="10191750" y="2387600"/>
          <p14:tracePt t="97863" x="10185400" y="2406650"/>
          <p14:tracePt t="97879" x="10179050" y="2425700"/>
          <p14:tracePt t="97896" x="10172700" y="2438400"/>
          <p14:tracePt t="97913" x="10166350" y="2457450"/>
          <p14:tracePt t="97929" x="10166350" y="2463800"/>
          <p14:tracePt t="97946" x="10160000" y="2476500"/>
          <p14:tracePt t="97963" x="10153650" y="2501900"/>
          <p14:tracePt t="97979" x="10153650" y="2508250"/>
          <p14:tracePt t="97996" x="10153650" y="2520950"/>
          <p14:tracePt t="98013" x="10153650" y="2533650"/>
          <p14:tracePt t="98030" x="10153650" y="2540000"/>
          <p14:tracePt t="98864" x="10160000" y="2546350"/>
          <p14:tracePt t="98885" x="10166350" y="2546350"/>
          <p14:tracePt t="98906" x="10172700" y="2546350"/>
          <p14:tracePt t="98927" x="10179050" y="2546350"/>
          <p14:tracePt t="98942" x="10185400" y="2546350"/>
          <p14:tracePt t="98955" x="10198100" y="2546350"/>
          <p14:tracePt t="98969" x="10204450" y="2546350"/>
          <p14:tracePt t="98990" x="10217150" y="2546350"/>
          <p14:tracePt t="99012" x="10223500" y="2546350"/>
          <p14:tracePt t="99053" x="10229850" y="2546350"/>
          <p14:tracePt t="99075" x="10242550" y="2546350"/>
          <p14:tracePt t="99089" x="10255250" y="2546350"/>
          <p14:tracePt t="99116" x="10261600" y="2546350"/>
          <p14:tracePt t="99138" x="10274300" y="2546350"/>
          <p14:tracePt t="99158" x="10280650" y="2546350"/>
          <p14:tracePt t="99193" x="10287000" y="2546350"/>
          <p14:tracePt t="99215" x="10299700" y="2546350"/>
          <p14:tracePt t="99256" x="10312400" y="2546350"/>
          <p14:tracePt t="99277" x="10318750" y="2546350"/>
          <p14:tracePt t="99298" x="10325100" y="2552700"/>
          <p14:tracePt t="99320" x="10337800" y="2552700"/>
          <p14:tracePt t="99341" x="10344150" y="2552700"/>
          <p14:tracePt t="99354" x="10350500" y="2552700"/>
          <p14:tracePt t="99368" x="10363200" y="2552700"/>
          <p14:tracePt t="99382" x="10369550" y="2552700"/>
          <p14:tracePt t="99397" x="10382250" y="2552700"/>
          <p14:tracePt t="99418" x="10388600" y="2552700"/>
          <p14:tracePt t="99438" x="10401300" y="2552700"/>
          <p14:tracePt t="99536" x="10407650" y="2552700"/>
          <p14:tracePt t="99580" x="10407650" y="2540000"/>
          <p14:tracePt t="99607" x="10407650" y="2533650"/>
          <p14:tracePt t="99634" x="10407650" y="2527300"/>
          <p14:tracePt t="99663" x="10407650" y="2514600"/>
          <p14:tracePt t="99809" x="10401300" y="2514600"/>
          <p14:tracePt t="99838" x="10394950" y="2514600"/>
          <p14:tracePt t="99872" x="10388600" y="2508250"/>
          <p14:tracePt t="99893" x="10382250" y="2495550"/>
          <p14:tracePt t="99914" x="10375900" y="2495550"/>
          <p14:tracePt t="99936" x="10375900" y="2489200"/>
          <p14:tracePt t="99957" x="10375900" y="2482850"/>
          <p14:tracePt t="99978" x="10375900" y="2470150"/>
          <p14:tracePt t="99998" x="10375900" y="2457450"/>
          <p14:tracePt t="100005" x="10375900" y="2451100"/>
          <p14:tracePt t="100013" x="10375900" y="2438400"/>
          <p14:tracePt t="100027" x="10375900" y="2419350"/>
          <p14:tracePt t="100044" x="10375900" y="2400300"/>
          <p14:tracePt t="100061" x="10375900" y="2368550"/>
          <p14:tracePt t="100095" x="10375900" y="2355850"/>
          <p14:tracePt t="100111" x="10375900" y="2336800"/>
          <p14:tracePt t="100145" x="10369550" y="2330450"/>
          <p14:tracePt t="100161" x="10369550" y="2305050"/>
          <p14:tracePt t="100177" x="10363200" y="2292350"/>
          <p14:tracePt t="100194" x="10363200" y="2266950"/>
          <p14:tracePt t="100211" x="10363200" y="2254250"/>
          <p14:tracePt t="100228" x="10363200" y="2247900"/>
          <p14:tracePt t="100244" x="10363200" y="2241550"/>
          <p14:tracePt t="100261" x="10363200" y="2235200"/>
          <p14:tracePt t="100277" x="10363200" y="2222500"/>
          <p14:tracePt t="101154" x="10363200" y="2228850"/>
          <p14:tracePt t="101175" x="10369550" y="2241550"/>
          <p14:tracePt t="101217" x="10369550" y="2247900"/>
          <p14:tracePt t="101246" x="10369550" y="2260600"/>
          <p14:tracePt t="101266" x="10369550" y="2266950"/>
          <p14:tracePt t="101287" x="10369550" y="2273300"/>
          <p14:tracePt t="101308" x="10369550" y="2286000"/>
          <p14:tracePt t="101343" x="10375900" y="2286000"/>
          <p14:tracePt t="101363" x="10375900" y="2292350"/>
          <p14:tracePt t="101385" x="10375900" y="2298700"/>
          <p14:tracePt t="101406" x="10375900" y="2311400"/>
          <p14:tracePt t="101427" x="10375900" y="2317750"/>
          <p14:tracePt t="101462" x="10375900" y="2324100"/>
          <p14:tracePt t="101553" x="10375900" y="2330450"/>
          <p14:tracePt t="101778" x="10375900" y="2336800"/>
          <p14:tracePt t="102008" x="10375900" y="2343150"/>
          <p14:tracePt t="104647" x="10382250" y="2368550"/>
          <p14:tracePt t="104703" x="10382250" y="2381250"/>
          <p14:tracePt t="104731" x="10382250" y="2387600"/>
          <p14:tracePt t="104745" x="10382250" y="2400300"/>
          <p14:tracePt t="104760" x="10382250" y="2413000"/>
          <p14:tracePt t="104766" x="10382250" y="2425700"/>
          <p14:tracePt t="104774" x="10382250" y="2438400"/>
          <p14:tracePt t="104790" x="10382250" y="2457450"/>
          <p14:tracePt t="104807" x="10382250" y="2489200"/>
          <p14:tracePt t="104824" x="10382250" y="2508250"/>
          <p14:tracePt t="104840" x="10382250" y="2514600"/>
          <p14:tracePt t="104857" x="10382250" y="2540000"/>
          <p14:tracePt t="104874" x="10382250" y="2559050"/>
          <p14:tracePt t="104891" x="10388600" y="2578100"/>
          <p14:tracePt t="104907" x="10394950" y="2597150"/>
          <p14:tracePt t="104924" x="10401300" y="2609850"/>
          <p14:tracePt t="104940" x="10407650" y="2628900"/>
          <p14:tracePt t="104957" x="10407650" y="2647950"/>
          <p14:tracePt t="104973" x="10414000" y="2660650"/>
          <p14:tracePt t="104990" x="10420350" y="2667000"/>
          <p14:tracePt t="105007" x="10420350" y="2673350"/>
          <p14:tracePt t="105024" x="10420350" y="2692400"/>
          <p14:tracePt t="105040" x="10420350" y="2717800"/>
          <p14:tracePt t="105057" x="10420350" y="2730500"/>
          <p14:tracePt t="105073" x="10420350" y="2762250"/>
          <p14:tracePt t="105090" x="10414000" y="2781300"/>
          <p14:tracePt t="105107" x="10407650" y="2800350"/>
          <p14:tracePt t="105123" x="10407650" y="2806700"/>
          <p14:tracePt t="105140" x="10407650" y="2819400"/>
          <p14:tracePt t="105157" x="10401300" y="2838450"/>
          <p14:tracePt t="105174" x="10394950" y="2851150"/>
          <p14:tracePt t="105190" x="10394950" y="2863850"/>
          <p14:tracePt t="105207" x="10394950" y="2870200"/>
          <p14:tracePt t="105347" x="10401300" y="2870200"/>
          <p14:tracePt t="105410" x="10407650" y="2870200"/>
          <p14:tracePt t="105431" x="10420350" y="2863850"/>
          <p14:tracePt t="105445" x="10426700" y="2863850"/>
          <p14:tracePt t="105467" x="10433050" y="2851150"/>
          <p14:tracePt t="105487" x="10439400" y="2851150"/>
          <p14:tracePt t="105508" x="10452100" y="2844800"/>
          <p14:tracePt t="105543" x="10452100" y="2838450"/>
          <p14:tracePt t="105564" x="10452100" y="2832100"/>
          <p14:tracePt t="105599" x="10452100" y="2825750"/>
          <p14:tracePt t="105627" x="10452100" y="2819400"/>
          <p14:tracePt t="105648" x="10445750" y="2813050"/>
          <p14:tracePt t="105669" x="10439400" y="2806700"/>
          <p14:tracePt t="105691" x="10433050" y="2794000"/>
          <p14:tracePt t="105711" x="10426700" y="2787650"/>
          <p14:tracePt t="105732" x="10420350" y="2781300"/>
          <p14:tracePt t="105754" x="10407650" y="2768600"/>
          <p14:tracePt t="105767" x="10407650" y="2755900"/>
          <p14:tracePt t="105775" x="10401300" y="2755900"/>
          <p14:tracePt t="105790" x="10401300" y="2749550"/>
          <p14:tracePt t="105806" x="10401300" y="2736850"/>
          <p14:tracePt t="105823" x="10382250" y="2711450"/>
          <p14:tracePt t="105839" x="10382250" y="2705100"/>
          <p14:tracePt t="105873" x="10375900" y="2698750"/>
          <p14:tracePt t="105890" x="10375900" y="2686050"/>
          <p14:tracePt t="105992" x="10375900" y="2679700"/>
          <p14:tracePt t="109540" x="10375900" y="2692400"/>
          <p14:tracePt t="109554" x="10382250" y="2717800"/>
          <p14:tracePt t="109570" x="10394950" y="2755900"/>
          <p14:tracePt t="109586" x="10401300" y="2762250"/>
          <p14:tracePt t="109603" x="10407650" y="2787650"/>
          <p14:tracePt t="109620" x="10407650" y="2800350"/>
          <p14:tracePt t="109636" x="10407650" y="2819400"/>
          <p14:tracePt t="109653" x="10407650" y="2908300"/>
          <p14:tracePt t="109670" x="10394950" y="3048000"/>
          <p14:tracePt t="109687" x="10394950" y="3175000"/>
          <p14:tracePt t="109703" x="10382250" y="3257550"/>
          <p14:tracePt t="109720" x="10375900" y="3276600"/>
          <p14:tracePt t="109736" x="10375900" y="3295650"/>
          <p14:tracePt t="109753" x="10375900" y="3302000"/>
          <p14:tracePt t="109771" x="10375900" y="3308350"/>
          <p14:tracePt t="109786" x="10375900" y="3314700"/>
          <p14:tracePt t="111172" x="10369550" y="3314700"/>
          <p14:tracePt t="111187" x="10363200" y="3308350"/>
          <p14:tracePt t="111200" x="10350500" y="3302000"/>
          <p14:tracePt t="111214" x="10337800" y="3282950"/>
          <p14:tracePt t="111221" x="10331450" y="3282950"/>
          <p14:tracePt t="111235" x="10318750" y="3276600"/>
          <p14:tracePt t="111251" x="10312400" y="3263900"/>
          <p14:tracePt t="111269" x="10299700" y="3244850"/>
          <p14:tracePt t="111285" x="10287000" y="3238500"/>
          <p14:tracePt t="111302" x="10280650" y="3225800"/>
          <p14:tracePt t="111318" x="10248900" y="3200400"/>
          <p14:tracePt t="111335" x="10223500" y="3181350"/>
          <p14:tracePt t="111352" x="10204450" y="3162300"/>
          <p14:tracePt t="111368" x="10172700" y="3143250"/>
          <p14:tracePt t="111385" x="10160000" y="3143250"/>
          <p14:tracePt t="111402" x="10140950" y="3130550"/>
          <p14:tracePt t="111418" x="10121900" y="3124200"/>
          <p14:tracePt t="111435" x="10115550" y="3124200"/>
          <p14:tracePt t="111451" x="10090150" y="3124200"/>
          <p14:tracePt t="111468" x="10077450" y="3124200"/>
          <p14:tracePt t="111486" x="10064750" y="3124200"/>
          <p14:tracePt t="111518" x="10058400" y="3124200"/>
          <p14:tracePt t="111535" x="10045700" y="3124200"/>
          <p14:tracePt t="111552" x="10039350" y="3124200"/>
          <p14:tracePt t="111569" x="10039350" y="3130550"/>
          <p14:tracePt t="111585" x="10033000" y="3130550"/>
          <p14:tracePt t="111669" x="10039350" y="3130550"/>
          <p14:tracePt t="111683" x="10045700" y="3130550"/>
          <p14:tracePt t="111697" x="10052050" y="3130550"/>
          <p14:tracePt t="111710" x="10058400" y="3130550"/>
          <p14:tracePt t="111732" x="10064750" y="3130550"/>
          <p14:tracePt t="111760" x="10071100" y="3130550"/>
          <p14:tracePt t="111788" x="10077450" y="3130550"/>
          <p14:tracePt t="111803" x="10083800" y="3130550"/>
          <p14:tracePt t="111816" x="10090150" y="3130550"/>
          <p14:tracePt t="111837" x="10096500" y="3130550"/>
          <p14:tracePt t="111852" x="10102850" y="3130550"/>
          <p14:tracePt t="111886" x="10109200" y="3130550"/>
          <p14:tracePt t="111914" x="10121900" y="3136900"/>
          <p14:tracePt t="111935" x="10128250" y="3136900"/>
          <p14:tracePt t="111955" x="10134600" y="3136900"/>
          <p14:tracePt t="111977" x="10147300" y="3136900"/>
          <p14:tracePt t="111998" x="10153650" y="3136900"/>
          <p14:tracePt t="112075" x="10160000" y="3136900"/>
          <p14:tracePt t="112096" x="10172700" y="3136900"/>
          <p14:tracePt t="112117" x="10179050" y="3136900"/>
          <p14:tracePt t="112137" x="10191750" y="3136900"/>
          <p14:tracePt t="112153" x="10198100" y="3136900"/>
          <p14:tracePt t="112166" x="10204450" y="3136900"/>
          <p14:tracePt t="112180" x="10217150" y="3136900"/>
          <p14:tracePt t="112194" x="10223500" y="3136900"/>
          <p14:tracePt t="112215" x="10229850" y="3136900"/>
          <p14:tracePt t="112237" x="10242550" y="3136900"/>
          <p14:tracePt t="112390" x="10248900" y="3130550"/>
          <p14:tracePt t="112495" x="10255250" y="3124200"/>
          <p14:tracePt t="112510" x="10261600" y="3124200"/>
          <p14:tracePt t="112523" x="10274300" y="3124200"/>
          <p14:tracePt t="112530" x="10287000" y="3117850"/>
          <p14:tracePt t="112536" x="10299700" y="3117850"/>
          <p14:tracePt t="112550" x="10325100" y="3117850"/>
          <p14:tracePt t="112567" x="10350500" y="3117850"/>
          <p14:tracePt t="112584" x="10375900" y="3117850"/>
          <p14:tracePt t="112600" x="10401300" y="3117850"/>
          <p14:tracePt t="112617" x="10420350" y="3117850"/>
          <p14:tracePt t="112634" x="10439400" y="3117850"/>
          <p14:tracePt t="112650" x="10458450" y="3124200"/>
          <p14:tracePt t="112667" x="10483850" y="3130550"/>
          <p14:tracePt t="112684" x="10515600" y="3136900"/>
          <p14:tracePt t="112700" x="10541000" y="3143250"/>
          <p14:tracePt t="112719" x="10553700" y="3155950"/>
          <p14:tracePt t="112734" x="10572750" y="3162300"/>
          <p14:tracePt t="112750" x="10585450" y="3162300"/>
          <p14:tracePt t="112767" x="10591800" y="3168650"/>
          <p14:tracePt t="112784" x="10604500" y="3175000"/>
          <p14:tracePt t="112800" x="10617200" y="3181350"/>
          <p14:tracePt t="112817" x="10617200" y="3187700"/>
          <p14:tracePt t="112834" x="10623550" y="3187700"/>
          <p14:tracePt t="112886" x="10623550" y="3194050"/>
          <p14:tracePt t="117227" x="10668000" y="3219450"/>
          <p14:tracePt t="117234" x="10712450" y="3257550"/>
          <p14:tracePt t="117241" x="10756900" y="3295650"/>
          <p14:tracePt t="117249" x="10801350" y="3333750"/>
          <p14:tracePt t="117264" x="10871200" y="3397250"/>
          <p14:tracePt t="117280" x="10909300" y="3441700"/>
          <p14:tracePt t="117297" x="10960100" y="3505200"/>
          <p14:tracePt t="117313" x="10979150" y="3536950"/>
          <p14:tracePt t="117331" x="10998200" y="3556000"/>
          <p14:tracePt t="117347" x="11029950" y="3587750"/>
          <p14:tracePt t="117363" x="11049000" y="3613150"/>
          <p14:tracePt t="117380" x="11074400" y="3644900"/>
          <p14:tracePt t="117396" x="11099800" y="3663950"/>
          <p14:tracePt t="117413" x="11131550" y="3689350"/>
          <p14:tracePt t="117430" x="11188700" y="3740150"/>
          <p14:tracePt t="117446" x="11214100" y="3765550"/>
          <p14:tracePt t="117464" x="11252200" y="3803650"/>
          <p14:tracePt t="117480" x="11277600" y="3822700"/>
          <p14:tracePt t="117496" x="11296650" y="3835400"/>
          <p14:tracePt t="117513" x="11347450" y="3860800"/>
          <p14:tracePt t="117530" x="11372850" y="3873500"/>
          <p14:tracePt t="117546" x="11410950" y="3879850"/>
          <p14:tracePt t="117563" x="11442700" y="3898900"/>
          <p14:tracePt t="117580" x="11461750" y="3905250"/>
          <p14:tracePt t="117597" x="11474450" y="3911600"/>
          <p14:tracePt t="117613" x="11480800" y="3917950"/>
          <p14:tracePt t="117630" x="11480800" y="3937000"/>
          <p14:tracePt t="117646" x="11449050" y="3981450"/>
          <p14:tracePt t="117663" x="11398250" y="4013200"/>
          <p14:tracePt t="117680" x="11296650" y="4083050"/>
          <p14:tracePt t="117696" x="11087100" y="4191000"/>
          <p14:tracePt t="117713" x="11010900" y="4229100"/>
          <p14:tracePt t="117730" x="10966450" y="4260850"/>
          <p14:tracePt t="117746" x="10947400" y="4267200"/>
          <p14:tracePt t="117763" x="10922000" y="4273550"/>
          <p14:tracePt t="117779" x="10890250" y="4305300"/>
          <p14:tracePt t="117796" x="10871200" y="4324350"/>
          <p14:tracePt t="117813" x="10845800" y="4362450"/>
          <p14:tracePt t="117829" x="10807700" y="4445000"/>
          <p14:tracePt t="117846" x="10775950" y="4514850"/>
          <p14:tracePt t="117863" x="10731500" y="4603750"/>
          <p14:tracePt t="117879" x="10712450" y="4641850"/>
          <p14:tracePt t="117896" x="10706100" y="4667250"/>
          <p14:tracePt t="117913" x="10693400" y="4718050"/>
          <p14:tracePt t="117929" x="10693400" y="4737100"/>
          <p14:tracePt t="117946" x="10693400" y="4775200"/>
          <p14:tracePt t="117963" x="10699750" y="4806950"/>
          <p14:tracePt t="117979" x="10712450" y="4838700"/>
          <p14:tracePt t="117996" x="10750550" y="4876800"/>
          <p14:tracePt t="118013" x="10769600" y="4902200"/>
          <p14:tracePt t="118029" x="10795000" y="4927600"/>
          <p14:tracePt t="118046" x="10871200" y="4972050"/>
          <p14:tracePt t="118063" x="10947400" y="5016500"/>
          <p14:tracePt t="118081" x="11049000" y="5054600"/>
          <p14:tracePt t="118096" x="11099800" y="5080000"/>
          <p14:tracePt t="118113" x="11156950" y="5092700"/>
          <p14:tracePt t="118129" x="11258550" y="5099050"/>
          <p14:tracePt t="118146" x="11315700" y="5099050"/>
          <p14:tracePt t="118162" x="11353800" y="5099050"/>
          <p14:tracePt t="118179" x="11398250" y="5099050"/>
          <p14:tracePt t="118196" x="11449050" y="5099050"/>
          <p14:tracePt t="118213" x="11518900" y="5086350"/>
          <p14:tracePt t="118229" x="11557000" y="5080000"/>
          <p14:tracePt t="118246" x="11582400" y="5073650"/>
          <p14:tracePt t="118262" x="11601450" y="5067300"/>
          <p14:tracePt t="118279" x="11614150" y="5060950"/>
          <p14:tracePt t="118296" x="11620500" y="5054600"/>
          <p14:tracePt t="118312" x="11626850" y="5041900"/>
          <p14:tracePt t="118329" x="11626850" y="5029200"/>
          <p14:tracePt t="118346" x="11652250" y="4984750"/>
          <p14:tracePt t="118362" x="11677650" y="4908550"/>
          <p14:tracePt t="118379" x="11684000" y="4870450"/>
          <p14:tracePt t="118396" x="11690350" y="4851400"/>
          <p14:tracePt t="118412" x="11690350" y="4832350"/>
          <p14:tracePt t="118429" x="11690350" y="4819650"/>
          <p14:tracePt t="118446" x="11703050" y="4756150"/>
          <p14:tracePt t="118462" x="11722100" y="4673600"/>
          <p14:tracePt t="118479" x="11741150" y="4584700"/>
          <p14:tracePt t="118496" x="11741150" y="4565650"/>
          <p14:tracePt t="118512" x="11741150" y="4552950"/>
          <p14:tracePt t="118529" x="11741150" y="4540250"/>
          <p14:tracePt t="118546" x="11741150" y="4527550"/>
          <p14:tracePt t="118562" x="11741150" y="4521200"/>
          <p14:tracePt t="118579" x="11741150" y="4514850"/>
          <p14:tracePt t="118599" x="11741150" y="4508500"/>
          <p14:tracePt t="118615" x="11741150" y="4502150"/>
          <p14:tracePt t="118629" x="11741150" y="4495800"/>
          <p14:tracePt t="118648" x="11741150" y="4489450"/>
          <p14:tracePt t="118664" x="11741150" y="4483100"/>
          <p14:tracePt t="118683" x="11747500" y="4464050"/>
          <p14:tracePt t="118696" x="11747500" y="4451350"/>
          <p14:tracePt t="118713" x="11753850" y="4406900"/>
          <p14:tracePt t="118729" x="11753850" y="4387850"/>
          <p14:tracePt t="118745" x="11753850" y="4362450"/>
          <p14:tracePt t="118762" x="11753850" y="4356100"/>
          <p14:tracePt t="118795" x="11753850" y="4343400"/>
          <p14:tracePt t="118812" x="11753850" y="4337050"/>
          <p14:tracePt t="118829" x="11753850" y="4330700"/>
          <p14:tracePt t="122079" x="11753850" y="4343400"/>
          <p14:tracePt t="122095" x="11753850" y="4356100"/>
          <p14:tracePt t="122107" x="11753850" y="4368800"/>
          <p14:tracePt t="122121" x="11753850" y="4375150"/>
          <p14:tracePt t="122135" x="11753850" y="4381500"/>
          <p14:tracePt t="122150" x="11753850" y="4394200"/>
          <p14:tracePt t="122162" x="11753850" y="4400550"/>
          <p14:tracePt t="122184" x="11753850" y="4406900"/>
          <p14:tracePt t="122198" x="11747500" y="4419600"/>
          <p14:tracePt t="122212" x="11747500" y="4432300"/>
          <p14:tracePt t="122226" x="11741150" y="4438650"/>
          <p14:tracePt t="122243" x="11734800" y="4451350"/>
          <p14:tracePt t="122260" x="11728450" y="4476750"/>
          <p14:tracePt t="122276" x="11722100" y="4489450"/>
          <p14:tracePt t="122293" x="11722100" y="4495800"/>
          <p14:tracePt t="122309" x="11722100" y="4508500"/>
          <p14:tracePt t="122326" x="11722100" y="4521200"/>
          <p14:tracePt t="122342" x="11715750" y="4527550"/>
          <p14:tracePt t="122359" x="11709400" y="4552950"/>
          <p14:tracePt t="122376" x="11703050" y="4565650"/>
          <p14:tracePt t="122393" x="11703050" y="4572000"/>
          <p14:tracePt t="122409" x="11703050" y="4584700"/>
          <p14:tracePt t="122426" x="11703050" y="4591050"/>
          <p14:tracePt t="125090" x="11677650" y="4622800"/>
          <p14:tracePt t="125097" x="11645900" y="4654550"/>
          <p14:tracePt t="125107" x="11595100" y="4705350"/>
          <p14:tracePt t="125123" x="11461750" y="4851400"/>
          <p14:tracePt t="125140" x="11398250" y="4946650"/>
          <p14:tracePt t="125157" x="11353800" y="5010150"/>
          <p14:tracePt t="125173" x="11309350" y="5086350"/>
          <p14:tracePt t="125190" x="11277600" y="5118100"/>
          <p14:tracePt t="125208" x="11239500" y="5194300"/>
          <p14:tracePt t="125223" x="11214100" y="5245100"/>
          <p14:tracePt t="125240" x="11195050" y="5289550"/>
          <p14:tracePt t="125257" x="11125200" y="5429250"/>
          <p14:tracePt t="125273" x="11099800" y="5480050"/>
          <p14:tracePt t="125290" x="11087100" y="5505450"/>
          <p14:tracePt t="125307" x="11080750" y="5524500"/>
          <p14:tracePt t="125783" x="11080750" y="5543550"/>
          <p14:tracePt t="125791" x="11068050" y="5562600"/>
          <p14:tracePt t="125797" x="11061700" y="5575300"/>
          <p14:tracePt t="125806" x="11055350" y="5588000"/>
          <p14:tracePt t="125823" x="11042650" y="5626100"/>
          <p14:tracePt t="125840" x="11036300" y="5651500"/>
          <p14:tracePt t="125856" x="11029950" y="5670550"/>
          <p14:tracePt t="125874" x="11029950" y="5683250"/>
          <p14:tracePt t="125890" x="11023600" y="5715000"/>
          <p14:tracePt t="125906" x="11023600" y="5734050"/>
          <p14:tracePt t="125923" x="11023600" y="5759450"/>
          <p14:tracePt t="125940" x="11023600" y="5772150"/>
          <p14:tracePt t="125957" x="11023600" y="5797550"/>
          <p14:tracePt t="125973" x="11023600" y="5803900"/>
          <p14:tracePt t="125989" x="11023600" y="5822950"/>
          <p14:tracePt t="126006" x="11029950" y="5848350"/>
          <p14:tracePt t="126023" x="11042650" y="5861050"/>
          <p14:tracePt t="126040" x="11055350" y="5867400"/>
          <p14:tracePt t="126056" x="11068050" y="5880100"/>
          <p14:tracePt t="126073" x="11080750" y="5899150"/>
          <p14:tracePt t="126090" x="11099800" y="5905500"/>
          <p14:tracePt t="126106" x="11125200" y="5905500"/>
          <p14:tracePt t="126123" x="11131550" y="5911850"/>
          <p14:tracePt t="126140" x="11150600" y="5918200"/>
          <p14:tracePt t="126156" x="11163300" y="5924550"/>
          <p14:tracePt t="126175" x="11182350" y="5937250"/>
          <p14:tracePt t="126189" x="11195050" y="5937250"/>
          <p14:tracePt t="126206" x="11201400" y="5937250"/>
          <p14:tracePt t="126223" x="11207750" y="5937250"/>
          <p14:tracePt t="126239" x="11220450" y="5943600"/>
          <p14:tracePt t="126256" x="11226800" y="5943600"/>
          <p14:tracePt t="126273" x="11233150" y="5943600"/>
          <p14:tracePt t="126289" x="11245850" y="5943600"/>
          <p14:tracePt t="126308" x="11252200" y="5949950"/>
          <p14:tracePt t="126329" x="11258550" y="5962650"/>
          <p14:tracePt t="126350" x="11271250" y="5969000"/>
          <p14:tracePt t="126371" x="11277600" y="5975350"/>
          <p14:tracePt t="126392" x="11277600" y="5981700"/>
          <p14:tracePt t="126413" x="11277600" y="5988050"/>
          <p14:tracePt t="126434" x="11277600" y="5994400"/>
          <p14:tracePt t="126455" x="11277600" y="6000750"/>
          <p14:tracePt t="126475" x="11277600" y="6013450"/>
          <p14:tracePt t="126491" x="11277600" y="6026150"/>
          <p14:tracePt t="126504" x="11277600" y="6032500"/>
          <p14:tracePt t="126518" x="11277600" y="6045200"/>
          <p14:tracePt t="126532" x="11277600" y="6051550"/>
          <p14:tracePt t="126547" x="11277600" y="6064250"/>
          <p14:tracePt t="126556" x="11277600" y="6070600"/>
          <p14:tracePt t="126574" x="11277600" y="6102350"/>
          <p14:tracePt t="126589" x="11277600" y="6127750"/>
          <p14:tracePt t="126606" x="11271250" y="6140450"/>
          <p14:tracePt t="126622" x="11264900" y="6172200"/>
          <p14:tracePt t="126639" x="11264900" y="6197600"/>
          <p14:tracePt t="126656" x="11264900" y="6210300"/>
          <p14:tracePt t="126672" x="11264900" y="6223000"/>
          <p14:tracePt t="126689" x="11264900" y="6235700"/>
          <p14:tracePt t="126706" x="11264900" y="6248400"/>
          <p14:tracePt t="126722" x="11264900" y="6254750"/>
          <p14:tracePt t="126739" x="11264900" y="6261100"/>
          <p14:tracePt t="126792" x="11264900" y="6267450"/>
          <p14:tracePt t="127015" x="11271250" y="6267450"/>
          <p14:tracePt t="127036" x="11277600" y="6267450"/>
          <p14:tracePt t="127050" x="11290300" y="6267450"/>
          <p14:tracePt t="127058" x="11303000" y="6267450"/>
          <p14:tracePt t="127072" x="11322050" y="6267450"/>
          <p14:tracePt t="127089" x="11334750" y="6267450"/>
          <p14:tracePt t="127105" x="11347450" y="6267450"/>
          <p14:tracePt t="127122" x="11360150" y="6267450"/>
          <p14:tracePt t="127138" x="11372850" y="6267450"/>
          <p14:tracePt t="127155" x="11379200" y="6267450"/>
          <p14:tracePt t="127172" x="11385550" y="6267450"/>
          <p14:tracePt t="127190" x="11391900" y="6267450"/>
          <p14:tracePt t="127275" x="11398250" y="6267450"/>
          <p14:tracePt t="127295" x="11404600" y="6267450"/>
          <p14:tracePt t="127309" x="11417300" y="6267450"/>
          <p14:tracePt t="127316" x="11423650" y="6267450"/>
          <p14:tracePt t="127324" x="11430000" y="6267450"/>
          <p14:tracePt t="127338" x="11442700" y="6267450"/>
          <p14:tracePt t="127355" x="11461750" y="6267450"/>
          <p14:tracePt t="127372" x="11474450" y="6267450"/>
          <p14:tracePt t="127388" x="11487150" y="6267450"/>
          <p14:tracePt t="127405" x="11499850" y="6267450"/>
          <p14:tracePt t="127438" x="11506200" y="6267450"/>
          <p14:tracePt t="127457" x="11518900" y="6267450"/>
          <p14:tracePt t="127541" x="11525250" y="6248400"/>
          <p14:tracePt t="127554" x="11531600" y="6248400"/>
          <p14:tracePt t="127568" x="11544300" y="6248400"/>
          <p14:tracePt t="127582" x="11557000" y="6248400"/>
          <p14:tracePt t="127596" x="11563350" y="6248400"/>
          <p14:tracePt t="127617" x="11563350" y="6242050"/>
          <p14:tracePt t="127639" x="11576050" y="6242050"/>
          <p14:tracePt t="127666" x="11582400" y="6235700"/>
          <p14:tracePt t="127680" x="11588750" y="6229350"/>
          <p14:tracePt t="127695" x="11601450" y="6229350"/>
          <p14:tracePt t="127708" x="11614150" y="6223000"/>
          <p14:tracePt t="127723" x="11620500" y="6223000"/>
          <p14:tracePt t="127743" x="11626850" y="6223000"/>
          <p14:tracePt t="127765" x="11633200" y="6223000"/>
          <p14:tracePt t="127807" x="11639550" y="6223000"/>
          <p14:tracePt t="127828" x="11652250" y="6216650"/>
          <p14:tracePt t="127841" x="11658600" y="6210300"/>
          <p14:tracePt t="127856" x="11671300" y="6210300"/>
          <p14:tracePt t="127869" x="11684000" y="6203950"/>
          <p14:tracePt t="127891" x="11690350" y="6203950"/>
          <p14:tracePt t="127912" x="11696700" y="6203950"/>
          <p14:tracePt t="127932" x="11703050" y="6203950"/>
          <p14:tracePt t="127953" x="11715750" y="6197600"/>
          <p14:tracePt t="127967" x="11722100" y="6197600"/>
          <p14:tracePt t="127981" x="11734800" y="6191250"/>
          <p14:tracePt t="127989" x="11747500" y="6191250"/>
          <p14:tracePt t="128005" x="11753850" y="6191250"/>
          <p14:tracePt t="128022" x="11766550" y="6191250"/>
          <p14:tracePt t="128038" x="11779250" y="6191250"/>
          <p14:tracePt t="128071" x="11785600" y="6191250"/>
          <p14:tracePt t="128088" x="11798300" y="6191250"/>
          <p14:tracePt t="128104" x="11804650" y="6191250"/>
          <p14:tracePt t="128121" x="11830050" y="6191250"/>
          <p14:tracePt t="128138" x="11836400" y="6191250"/>
          <p14:tracePt t="128156" x="11855450" y="6191250"/>
          <p14:tracePt t="128171" x="11868150" y="6191250"/>
          <p14:tracePt t="128188" x="11874500" y="6191250"/>
          <p14:tracePt t="128204" x="11880850" y="6191250"/>
          <p14:tracePt t="128239" x="11887200" y="6191250"/>
          <p14:tracePt t="128262" x="11893550" y="6191250"/>
          <p14:tracePt t="128423" x="11906250" y="6191250"/>
          <p14:tracePt t="128443" x="11912600" y="617855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4382</TotalTime>
  <Words>1306</Words>
  <Application>Microsoft Office PowerPoint</Application>
  <PresentationFormat>Widescreen</PresentationFormat>
  <Paragraphs>202</Paragraphs>
  <Slides>12</Slides>
  <Notes>6</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Clement  Nyuyki</dc:creator>
  <cp:lastModifiedBy>Clement  Nyuyki</cp:lastModifiedBy>
  <cp:revision>87</cp:revision>
  <dcterms:created xsi:type="dcterms:W3CDTF">2022-07-29T07:35:04Z</dcterms:created>
  <dcterms:modified xsi:type="dcterms:W3CDTF">2022-11-28T13:13:33Z</dcterms:modified>
</cp:coreProperties>
</file>