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25"/>
  </p:notesMasterIdLst>
  <p:sldIdLst>
    <p:sldId id="256" r:id="rId6"/>
    <p:sldId id="341" r:id="rId7"/>
    <p:sldId id="342" r:id="rId8"/>
    <p:sldId id="339" r:id="rId9"/>
    <p:sldId id="315" r:id="rId10"/>
    <p:sldId id="330" r:id="rId11"/>
    <p:sldId id="352" r:id="rId12"/>
    <p:sldId id="319" r:id="rId13"/>
    <p:sldId id="347" r:id="rId14"/>
    <p:sldId id="345" r:id="rId15"/>
    <p:sldId id="324" r:id="rId16"/>
    <p:sldId id="346" r:id="rId17"/>
    <p:sldId id="348" r:id="rId18"/>
    <p:sldId id="356" r:id="rId19"/>
    <p:sldId id="325" r:id="rId20"/>
    <p:sldId id="305" r:id="rId21"/>
    <p:sldId id="334" r:id="rId22"/>
    <p:sldId id="336" r:id="rId23"/>
    <p:sldId id="349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043"/>
    <a:srgbClr val="A6CE36"/>
    <a:srgbClr val="006F45"/>
    <a:srgbClr val="0000CC"/>
    <a:srgbClr val="00A651"/>
    <a:srgbClr val="C7F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147" autoAdjust="0"/>
  </p:normalViewPr>
  <p:slideViewPr>
    <p:cSldViewPr>
      <p:cViewPr varScale="1">
        <p:scale>
          <a:sx n="111" d="100"/>
          <a:sy n="111" d="100"/>
        </p:scale>
        <p:origin x="16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9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b="1"/>
              <a:t>Effect of temperature variations</a:t>
            </a:r>
          </a:p>
        </c:rich>
      </c:tx>
      <c:overlay val="0"/>
      <c:spPr>
        <a:noFill/>
        <a:ln w="2531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QC1</c:v>
                </c:pt>
              </c:strCache>
            </c:strRef>
          </c:tx>
          <c:spPr>
            <a:solidFill>
              <a:srgbClr val="ED7D31"/>
            </a:solidFill>
            <a:ln w="25310">
              <a:noFill/>
            </a:ln>
          </c:spPr>
          <c:invertIfNegative val="0"/>
          <c:cat>
            <c:strRef>
              <c:f>Sheet1!$A$2:$A$34</c:f>
              <c:strCache>
                <c:ptCount val="30"/>
                <c:pt idx="0">
                  <c:v>22.07.2022</c:v>
                </c:pt>
                <c:pt idx="9">
                  <c:v>28.07.2022</c:v>
                </c:pt>
                <c:pt idx="21">
                  <c:v>02.08.2022</c:v>
                </c:pt>
                <c:pt idx="29">
                  <c:v>19.08.2022</c:v>
                </c:pt>
              </c:strCache>
            </c:strRef>
          </c:cat>
          <c:val>
            <c:numRef>
              <c:f>Sheet1!$C$2:$C$34</c:f>
              <c:numCache>
                <c:formatCode>0.00</c:formatCode>
                <c:ptCount val="33"/>
                <c:pt idx="0">
                  <c:v>86.3</c:v>
                </c:pt>
                <c:pt idx="1">
                  <c:v>96.9</c:v>
                </c:pt>
                <c:pt idx="2">
                  <c:v>97.3</c:v>
                </c:pt>
                <c:pt idx="3">
                  <c:v>87.9</c:v>
                </c:pt>
                <c:pt idx="4">
                  <c:v>98.5</c:v>
                </c:pt>
                <c:pt idx="5">
                  <c:v>100.5</c:v>
                </c:pt>
                <c:pt idx="6">
                  <c:v>86.7</c:v>
                </c:pt>
                <c:pt idx="7">
                  <c:v>99.2</c:v>
                </c:pt>
                <c:pt idx="8">
                  <c:v>98.2</c:v>
                </c:pt>
                <c:pt idx="9">
                  <c:v>101.7</c:v>
                </c:pt>
                <c:pt idx="10">
                  <c:v>96.3</c:v>
                </c:pt>
                <c:pt idx="11">
                  <c:v>106.8</c:v>
                </c:pt>
                <c:pt idx="12">
                  <c:v>100</c:v>
                </c:pt>
                <c:pt idx="13">
                  <c:v>94.5</c:v>
                </c:pt>
                <c:pt idx="14">
                  <c:v>108.5</c:v>
                </c:pt>
                <c:pt idx="15">
                  <c:v>99.5</c:v>
                </c:pt>
                <c:pt idx="16">
                  <c:v>95.1</c:v>
                </c:pt>
                <c:pt idx="17">
                  <c:v>108.9</c:v>
                </c:pt>
                <c:pt idx="18">
                  <c:v>98.6</c:v>
                </c:pt>
                <c:pt idx="19">
                  <c:v>93.9</c:v>
                </c:pt>
                <c:pt idx="20">
                  <c:v>105.4</c:v>
                </c:pt>
                <c:pt idx="21">
                  <c:v>94</c:v>
                </c:pt>
                <c:pt idx="22">
                  <c:v>93.7</c:v>
                </c:pt>
                <c:pt idx="23">
                  <c:v>80.5</c:v>
                </c:pt>
                <c:pt idx="24">
                  <c:v>93.9</c:v>
                </c:pt>
                <c:pt idx="25">
                  <c:v>94</c:v>
                </c:pt>
                <c:pt idx="26">
                  <c:v>93.7</c:v>
                </c:pt>
                <c:pt idx="27">
                  <c:v>80.5</c:v>
                </c:pt>
                <c:pt idx="28">
                  <c:v>93.9</c:v>
                </c:pt>
                <c:pt idx="29">
                  <c:v>95.9</c:v>
                </c:pt>
                <c:pt idx="30">
                  <c:v>90.9</c:v>
                </c:pt>
                <c:pt idx="31">
                  <c:v>81.5</c:v>
                </c:pt>
                <c:pt idx="32">
                  <c:v>86.1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AB-4D24-BC1A-D8B8C739DA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QC2</c:v>
                </c:pt>
              </c:strCache>
            </c:strRef>
          </c:tx>
          <c:spPr>
            <a:solidFill>
              <a:srgbClr val="A5A5A5"/>
            </a:solidFill>
            <a:ln w="25310">
              <a:noFill/>
            </a:ln>
          </c:spPr>
          <c:invertIfNegative val="0"/>
          <c:cat>
            <c:strRef>
              <c:f>Sheet1!$A$2:$A$34</c:f>
              <c:strCache>
                <c:ptCount val="30"/>
                <c:pt idx="0">
                  <c:v>22.07.2022</c:v>
                </c:pt>
                <c:pt idx="9">
                  <c:v>28.07.2022</c:v>
                </c:pt>
                <c:pt idx="21">
                  <c:v>02.08.2022</c:v>
                </c:pt>
                <c:pt idx="29">
                  <c:v>19.08.2022</c:v>
                </c:pt>
              </c:strCache>
            </c:strRef>
          </c:cat>
          <c:val>
            <c:numRef>
              <c:f>Sheet1!$D$2:$D$34</c:f>
              <c:numCache>
                <c:formatCode>0.00</c:formatCode>
                <c:ptCount val="33"/>
                <c:pt idx="0">
                  <c:v>325.3</c:v>
                </c:pt>
                <c:pt idx="1">
                  <c:v>305.2</c:v>
                </c:pt>
                <c:pt idx="2">
                  <c:v>296.60000000000002</c:v>
                </c:pt>
                <c:pt idx="3">
                  <c:v>318.2</c:v>
                </c:pt>
                <c:pt idx="4">
                  <c:v>312.89999999999998</c:v>
                </c:pt>
                <c:pt idx="5">
                  <c:v>328.8</c:v>
                </c:pt>
                <c:pt idx="6">
                  <c:v>321.10000000000002</c:v>
                </c:pt>
                <c:pt idx="7">
                  <c:v>301.10000000000002</c:v>
                </c:pt>
                <c:pt idx="8">
                  <c:v>307.89999999999998</c:v>
                </c:pt>
                <c:pt idx="9">
                  <c:v>263.10000000000002</c:v>
                </c:pt>
                <c:pt idx="10">
                  <c:v>303.39999999999998</c:v>
                </c:pt>
                <c:pt idx="11">
                  <c:v>287</c:v>
                </c:pt>
                <c:pt idx="12">
                  <c:v>261.7</c:v>
                </c:pt>
                <c:pt idx="13">
                  <c:v>250.5</c:v>
                </c:pt>
                <c:pt idx="14">
                  <c:v>300.10000000000002</c:v>
                </c:pt>
                <c:pt idx="15">
                  <c:v>261.89999999999998</c:v>
                </c:pt>
                <c:pt idx="16">
                  <c:v>251.2</c:v>
                </c:pt>
                <c:pt idx="17">
                  <c:v>299.89999999999998</c:v>
                </c:pt>
                <c:pt idx="18">
                  <c:v>250.5</c:v>
                </c:pt>
                <c:pt idx="19">
                  <c:v>300.39999999999998</c:v>
                </c:pt>
                <c:pt idx="20">
                  <c:v>300.89999999999998</c:v>
                </c:pt>
                <c:pt idx="21">
                  <c:v>252</c:v>
                </c:pt>
                <c:pt idx="22">
                  <c:v>304.2</c:v>
                </c:pt>
                <c:pt idx="23">
                  <c:v>263.2</c:v>
                </c:pt>
                <c:pt idx="24">
                  <c:v>311.7</c:v>
                </c:pt>
                <c:pt idx="25">
                  <c:v>252</c:v>
                </c:pt>
                <c:pt idx="26">
                  <c:v>304.2</c:v>
                </c:pt>
                <c:pt idx="27">
                  <c:v>263.2</c:v>
                </c:pt>
                <c:pt idx="28">
                  <c:v>312.10000000000002</c:v>
                </c:pt>
                <c:pt idx="29">
                  <c:v>320.2</c:v>
                </c:pt>
                <c:pt idx="30">
                  <c:v>246</c:v>
                </c:pt>
                <c:pt idx="31">
                  <c:v>291.2</c:v>
                </c:pt>
                <c:pt idx="32">
                  <c:v>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AB-4D24-BC1A-D8B8C739D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9639407"/>
        <c:axId val="1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Lab C30 Temperature (  ̊C)</c:v>
                </c:pt>
              </c:strCache>
            </c:strRef>
          </c:tx>
          <c:spPr>
            <a:solidFill>
              <a:srgbClr val="5B9BD5"/>
            </a:solidFill>
            <a:ln w="25310">
              <a:noFill/>
            </a:ln>
          </c:spPr>
          <c:invertIfNegative val="0"/>
          <c:cat>
            <c:strRef>
              <c:f>Sheet1!$A$2:$A$34</c:f>
              <c:strCache>
                <c:ptCount val="30"/>
                <c:pt idx="0">
                  <c:v>22.07.2022</c:v>
                </c:pt>
                <c:pt idx="9">
                  <c:v>28.07.2022</c:v>
                </c:pt>
                <c:pt idx="21">
                  <c:v>02.08.2022</c:v>
                </c:pt>
                <c:pt idx="29">
                  <c:v>19.08.2022</c:v>
                </c:pt>
              </c:strCache>
            </c:strRef>
          </c:cat>
          <c:val>
            <c:numRef>
              <c:f>Sheet1!$B$2:$B$34</c:f>
              <c:numCache>
                <c:formatCode>0</c:formatCode>
                <c:ptCount val="33"/>
                <c:pt idx="0">
                  <c:v>21</c:v>
                </c:pt>
                <c:pt idx="1">
                  <c:v>21</c:v>
                </c:pt>
                <c:pt idx="2">
                  <c:v>21</c:v>
                </c:pt>
                <c:pt idx="3">
                  <c:v>21</c:v>
                </c:pt>
                <c:pt idx="4">
                  <c:v>21</c:v>
                </c:pt>
                <c:pt idx="5">
                  <c:v>21</c:v>
                </c:pt>
                <c:pt idx="6">
                  <c:v>21</c:v>
                </c:pt>
                <c:pt idx="7">
                  <c:v>21</c:v>
                </c:pt>
                <c:pt idx="8">
                  <c:v>21</c:v>
                </c:pt>
                <c:pt idx="9">
                  <c:v>21</c:v>
                </c:pt>
                <c:pt idx="10">
                  <c:v>21</c:v>
                </c:pt>
                <c:pt idx="11">
                  <c:v>21</c:v>
                </c:pt>
                <c:pt idx="12">
                  <c:v>21</c:v>
                </c:pt>
                <c:pt idx="13">
                  <c:v>21</c:v>
                </c:pt>
                <c:pt idx="14">
                  <c:v>21</c:v>
                </c:pt>
                <c:pt idx="15">
                  <c:v>21</c:v>
                </c:pt>
                <c:pt idx="16">
                  <c:v>21</c:v>
                </c:pt>
                <c:pt idx="17">
                  <c:v>21</c:v>
                </c:pt>
                <c:pt idx="18">
                  <c:v>21</c:v>
                </c:pt>
                <c:pt idx="19">
                  <c:v>21</c:v>
                </c:pt>
                <c:pt idx="20">
                  <c:v>21</c:v>
                </c:pt>
                <c:pt idx="21">
                  <c:v>23</c:v>
                </c:pt>
                <c:pt idx="22">
                  <c:v>23</c:v>
                </c:pt>
                <c:pt idx="23">
                  <c:v>23</c:v>
                </c:pt>
                <c:pt idx="24">
                  <c:v>23</c:v>
                </c:pt>
                <c:pt idx="25">
                  <c:v>23</c:v>
                </c:pt>
                <c:pt idx="26">
                  <c:v>23</c:v>
                </c:pt>
                <c:pt idx="27">
                  <c:v>23</c:v>
                </c:pt>
                <c:pt idx="28">
                  <c:v>23</c:v>
                </c:pt>
                <c:pt idx="29">
                  <c:v>22</c:v>
                </c:pt>
                <c:pt idx="30">
                  <c:v>22</c:v>
                </c:pt>
                <c:pt idx="31">
                  <c:v>22</c:v>
                </c:pt>
                <c:pt idx="3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AB-4D24-BC1A-D8B8C739D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"/>
        <c:axId val="4"/>
      </c:barChart>
      <c:catAx>
        <c:axId val="1289639407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83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ZA"/>
                  <a:t>Time (Days)</a:t>
                </a:r>
              </a:p>
            </c:rich>
          </c:tx>
          <c:overlay val="0"/>
          <c:spPr>
            <a:noFill/>
            <a:ln w="2531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47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94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47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983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ZA"/>
                  <a:t>Quality Controls (µmol/L)</a:t>
                </a:r>
              </a:p>
            </c:rich>
          </c:tx>
          <c:overlay val="0"/>
          <c:spPr>
            <a:noFill/>
            <a:ln w="25310">
              <a:noFill/>
            </a:ln>
          </c:spPr>
        </c:title>
        <c:numFmt formatCode="0.00" sourceLinked="1"/>
        <c:majorTickMark val="none"/>
        <c:minorTickMark val="none"/>
        <c:tickLblPos val="nextTo"/>
        <c:spPr>
          <a:ln w="6328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8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9639407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94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latin typeface="+mn-lt"/>
                  </a:rPr>
                  <a:t>Temperature  (°C)</a:t>
                </a:r>
              </a:p>
            </c:rich>
          </c:tx>
          <c:overlay val="0"/>
          <c:spPr>
            <a:noFill/>
            <a:ln w="2531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6328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8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"/>
        <c:crosses val="max"/>
        <c:crossBetween val="between"/>
      </c:valAx>
      <c:spPr>
        <a:noFill/>
        <a:ln w="25355">
          <a:noFill/>
        </a:ln>
      </c:spPr>
    </c:plotArea>
    <c:legend>
      <c:legendPos val="b"/>
      <c:overlay val="0"/>
      <c:spPr>
        <a:noFill/>
        <a:ln w="25310">
          <a:noFill/>
        </a:ln>
      </c:spPr>
      <c:txPr>
        <a:bodyPr rot="0" spcFirstLastPara="1" vertOverflow="ellipsis" vert="horz" wrap="square" anchor="ctr" anchorCtr="1"/>
        <a:lstStyle/>
        <a:p>
          <a:pPr>
            <a:defRPr sz="894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63E0F6-EE8E-D4AE-BBE0-DA96944F5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E43F96-E30F-179A-B97C-9D6F00D603B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B084AD-8781-4134-A821-F9E040914688}" type="datetimeFigureOut">
              <a:rPr lang="en-US"/>
              <a:pPr>
                <a:defRPr/>
              </a:pPr>
              <a:t>11/29/2022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97F31DA-7ADF-E802-7E7E-3325A8566C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E5FD110-0C3A-FBE2-2DAB-8676C7A376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E1E87-1130-0F28-506F-A6B0BC8556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1DEDC-5B84-2B94-0336-1E7051E2E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A42234-7A17-495F-B37F-E189249772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9A6F71-1718-70A7-3120-3738680324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1A2E8709-349D-FA11-6630-B8CD190FAE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AE2C55E-C328-6845-DE0D-FFEABF4050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39AC4D-C7AA-4B01-AB30-511AA0650D24}" type="slidenum">
              <a:rPr lang="en-US" altLang="en-US" smtClean="0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2258E2C4-CC24-5F30-CC8F-0F9ACBB8A8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56E9FABF-37A0-90C6-E3E2-FCCD2F9E99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8B4422F2-C4F6-399A-05C5-ACEA77D4B1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B0C32C9-0741-41BF-9AC2-3048D0F3440F}" type="slidenum">
              <a:rPr lang="en-US" altLang="en-US" smtClean="0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6CD88D41-AFA8-8D1A-99EC-D210CCA0B3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316681A4-C695-E0FA-2DDB-FFC72917DE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443D8A42-0B63-DFFF-8CCD-AFE47FAF39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338FB6C-1B26-45DC-8E37-437F459F497D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DD6B9-203A-9455-D95D-477E2142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31DAD-8ADC-489C-A6E6-C2AD708327FD}" type="datetime1">
              <a:rPr lang="en-US"/>
              <a:pPr>
                <a:defRPr/>
              </a:pPr>
              <a:t>11/29/2022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5B834-C71D-9790-9182-BFF03F170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8ED44-650F-8EED-5358-203DC811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93CCF-811B-4E07-B21E-1D5D853D9F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36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6405F-B7F9-2E05-6645-0F193A7FC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1E0AE-6B1A-410E-B7B9-F78E26EDDF72}" type="datetime1">
              <a:rPr lang="en-US"/>
              <a:pPr>
                <a:defRPr/>
              </a:pPr>
              <a:t>11/29/2022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FB3FA-7542-255A-3874-E6BE20681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862F7-22A8-6124-C871-D4B48CA09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4F92E-6B84-4BE2-A5BC-847DD622F5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55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91500-9B13-6036-5D7E-60221AC8B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AC7B7-DE28-451B-B641-1446677D228B}" type="datetime1">
              <a:rPr lang="en-US"/>
              <a:pPr>
                <a:defRPr/>
              </a:pPr>
              <a:t>11/29/2022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D0FFE-D89B-F56B-4734-BDACB8502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5FA7F-53AD-72E8-0565-AE695E34C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67DBB-727C-47EF-A1F5-0369260ADC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9CB14-2880-AD0A-6403-DE7974315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F5594-03A5-4AD5-AEF4-C238519D77DC}" type="datetimeFigureOut">
              <a:rPr lang="en-ZA"/>
              <a:pPr>
                <a:defRPr/>
              </a:pPr>
              <a:t>2022/11/29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D506-E2BA-BC78-637D-7E211F4CB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C9505-D061-311E-D066-1A2547E5C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43385-0CEC-4D66-807E-026EA021982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44129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007B6-5A5C-6F67-5555-AD38EB7DC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F5594-03A5-4AD5-AEF4-C238519D77DC}" type="datetimeFigureOut">
              <a:rPr lang="en-ZA"/>
              <a:pPr>
                <a:defRPr/>
              </a:pPr>
              <a:t>2022/11/29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01EA2-79B4-FDC9-A751-A99548BFA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C7BEE-927B-EE02-81EA-34915BD6D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DC517-710D-461B-BBF5-9F86FB431B0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41894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410D9-F42B-2757-2D73-4B8E33876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F5594-03A5-4AD5-AEF4-C238519D77DC}" type="datetimeFigureOut">
              <a:rPr lang="en-ZA"/>
              <a:pPr>
                <a:defRPr/>
              </a:pPr>
              <a:t>2022/11/29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39747-6719-287A-D967-2B8D3F904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5F450-87B9-79CE-9769-172F0DDB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7BF9B-7123-4DEA-9CEA-03EADE977C0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23877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867125-35B4-07C9-4096-174949A8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F5594-03A5-4AD5-AEF4-C238519D77DC}" type="datetimeFigureOut">
              <a:rPr lang="en-ZA"/>
              <a:pPr>
                <a:defRPr/>
              </a:pPr>
              <a:t>2022/11/29</a:t>
            </a:fld>
            <a:endParaRPr lang="en-Z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3F43B8-71C0-F39F-6753-54EF3AF84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1412D3-A37F-92DC-D512-623E1784F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6ABB-ABB1-4CFD-AE84-7B3256E3841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8185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D48601A-412F-C3F6-B737-62AA49541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F5594-03A5-4AD5-AEF4-C238519D77DC}" type="datetimeFigureOut">
              <a:rPr lang="en-ZA"/>
              <a:pPr>
                <a:defRPr/>
              </a:pPr>
              <a:t>2022/11/29</a:t>
            </a:fld>
            <a:endParaRPr lang="en-Z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862D23B-BBFA-00B0-2CD0-1575FF7C6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4F341A-CEE6-8176-98DB-A804DEAE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0EBF5-F39F-4F5F-BAA3-48D5B3D42E5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0629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8B23C17-F272-B1FB-88E1-30AE36F31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F5594-03A5-4AD5-AEF4-C238519D77DC}" type="datetimeFigureOut">
              <a:rPr lang="en-ZA"/>
              <a:pPr>
                <a:defRPr/>
              </a:pPr>
              <a:t>2022/11/29</a:t>
            </a:fld>
            <a:endParaRPr lang="en-Z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CD57E8-7E34-6950-7EB0-841F9CBBD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BCD0F6E-0DE4-B470-A3CE-B0CE86465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06E11-2BB9-4ADC-B325-D789CCF9E54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3086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75CB6E1-A232-5FCA-3E7E-B05D56515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F5594-03A5-4AD5-AEF4-C238519D77DC}" type="datetimeFigureOut">
              <a:rPr lang="en-ZA"/>
              <a:pPr>
                <a:defRPr/>
              </a:pPr>
              <a:t>2022/11/29</a:t>
            </a:fld>
            <a:endParaRPr lang="en-Z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C6532DD-FED0-2736-780E-B0B3FD203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0D5E06B-4C7F-2CCC-77EF-26381AC2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C9C06-686D-49AE-B4B0-DF75DBE5BB3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56477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0020B2-1BEF-E298-A634-01BD53E5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F5594-03A5-4AD5-AEF4-C238519D77DC}" type="datetimeFigureOut">
              <a:rPr lang="en-ZA"/>
              <a:pPr>
                <a:defRPr/>
              </a:pPr>
              <a:t>2022/11/29</a:t>
            </a:fld>
            <a:endParaRPr lang="en-Z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623567-17BD-AEE8-B301-76AF5250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DC4B03-C5BD-CD05-9253-63FFFD49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EDB5C-9084-4C71-B034-CEE64801BC0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2093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BA39C-99B7-E01C-0AC1-F5444B97E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7F5A5-70C9-466D-9414-12E6F093DC76}" type="datetime1">
              <a:rPr lang="en-US"/>
              <a:pPr>
                <a:defRPr/>
              </a:pPr>
              <a:t>11/29/2022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3D952-3D90-5994-DC95-1C318C624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4D0B0-3C50-59B8-FAAD-42F35131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B3F7D-97CA-4A10-89C1-ACA2BA2E58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439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0E1063-DA5F-3047-6E39-EFD6BC38A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F5594-03A5-4AD5-AEF4-C238519D77DC}" type="datetimeFigureOut">
              <a:rPr lang="en-ZA"/>
              <a:pPr>
                <a:defRPr/>
              </a:pPr>
              <a:t>2022/11/29</a:t>
            </a:fld>
            <a:endParaRPr lang="en-Z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E0EEC5-CC06-819D-CDD3-8290B3D7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C820BB-0EB6-B355-1D9A-8FC8BD286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C006-D737-4CD0-9306-4DC6982173B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768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B9A08-C0DA-3178-C142-1D9970492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F5594-03A5-4AD5-AEF4-C238519D77DC}" type="datetimeFigureOut">
              <a:rPr lang="en-ZA"/>
              <a:pPr>
                <a:defRPr/>
              </a:pPr>
              <a:t>2022/11/29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663D2-99C6-4A5D-09DD-FB9CE6C8A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E9EA6-E3D9-F957-C734-0843E9913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3C5E2-3451-469F-BC53-462AF076C36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5303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DF8D1-CD89-1073-BF43-41D322468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F5594-03A5-4AD5-AEF4-C238519D77DC}" type="datetimeFigureOut">
              <a:rPr lang="en-ZA"/>
              <a:pPr>
                <a:defRPr/>
              </a:pPr>
              <a:t>2022/11/29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9ECF1-1917-6736-E3E2-0E65693F1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86D19-857A-6FC3-85EE-F0D83887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0988F-63BB-4C71-94DA-36FCCA36A99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783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0634F-C7ED-17D9-4A95-BAC8DB3CA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C545F-FE7C-461D-A3A3-35F57C5CF465}" type="datetime1">
              <a:rPr lang="en-US"/>
              <a:pPr>
                <a:defRPr/>
              </a:pPr>
              <a:t>11/29/2022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3F84A-D7CA-3EDD-CE0F-24A7AE34D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12B2B-833E-B820-3CD6-8A2F7D950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14F44-0C47-4FD3-AEE1-3713EF2495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78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1EC2B8F-9977-F545-D2D0-4F97A54D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DA84D-6631-487F-816C-EBFD2123D02D}" type="datetime1">
              <a:rPr lang="en-US"/>
              <a:pPr>
                <a:defRPr/>
              </a:pPr>
              <a:t>11/29/2022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C42B68-C39D-A145-95F5-2928317C6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D38F8E-1372-D5FA-7263-CC961AECD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2FC23-1AA4-4EA7-A1FC-5B77BFE7E1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96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51DD74E-2344-CA6C-F970-48FDB076F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BC76F-117C-42CA-9F3B-60821FE9AC38}" type="datetime1">
              <a:rPr lang="en-US"/>
              <a:pPr>
                <a:defRPr/>
              </a:pPr>
              <a:t>11/29/2022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8933D3-43ED-0154-C5D5-1C25E8BCB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D7398D-93C3-CD86-3CB7-B4FD66D3A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10FB2-BC1F-44F7-944D-CE9A9B54E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31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9DBE0EA-F19C-4EE6-6385-58D93D71C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BAFD2-7CF9-462F-AAD9-DAC56ED1FFFF}" type="datetime1">
              <a:rPr lang="en-US"/>
              <a:pPr>
                <a:defRPr/>
              </a:pPr>
              <a:t>11/29/2022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9548F8-E0C2-110F-44AF-7A4EB834D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4B4C95-66FE-B9B7-A1B0-E4174243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78ED6-5F8E-4444-AB5A-6C54F09035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42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F1F880C-3195-990C-3A61-591E4CCA6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595C5-A51A-40DD-B2D0-D4294B2C624B}" type="datetime1">
              <a:rPr lang="en-US"/>
              <a:pPr>
                <a:defRPr/>
              </a:pPr>
              <a:t>11/29/2022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E8BECA2-236F-9655-E237-B9DF94B0A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853BEC-01E9-1817-365E-5937566E2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347D5-9583-482A-870B-42EBE450CF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32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52DEBC-5E94-6918-E83D-8BCEEE936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E67E3-8913-423E-B0E4-FA4801ACB561}" type="datetime1">
              <a:rPr lang="en-US"/>
              <a:pPr>
                <a:defRPr/>
              </a:pPr>
              <a:t>11/29/2022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772BB8-1940-5486-68BD-A173A14FC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365C5B-986C-9A2D-1198-3F497CF03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DE46E-24A4-444F-8EEF-843333488E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766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463D53-D41E-4011-9103-6A2EA185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1B09B-945C-40C1-BC0F-D4E73DBE5EE7}" type="datetime1">
              <a:rPr lang="en-US"/>
              <a:pPr>
                <a:defRPr/>
              </a:pPr>
              <a:t>11/29/2022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315CC3-62EF-5B85-494D-5E0F81696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D74BA0-C814-0E56-0E75-5B4430FE3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4E885-24C1-4F80-966A-C7FAAEC91A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8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96CA3AA-C6BD-C0AB-DD9C-65DB660299A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2D6D819-5E11-4067-D9BE-63A66DCF22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76184-67C8-BE21-E07A-323148E145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A80C45-4F4D-4FD1-BF85-4CBAB5A20757}" type="datetime1">
              <a:rPr lang="en-US"/>
              <a:pPr>
                <a:defRPr/>
              </a:pPr>
              <a:t>11/29/2022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2EA46-1386-53D5-73C2-A8DE19B4C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F3280-489D-C9F9-C8EF-DA7685269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0C1F580-2719-4660-8E29-0E537480A6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01CA43D2-142A-D222-F005-420191428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ZA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C8A378A0-1A2E-F588-B83C-F57DD472A6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ZA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9CE8B-B3E4-D648-FA7D-2D42D8A4B8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BF5594-03A5-4AD5-AEF4-C238519D77DC}" type="datetimeFigureOut">
              <a:rPr lang="en-ZA"/>
              <a:pPr>
                <a:defRPr/>
              </a:pPr>
              <a:t>2022/11/29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C0FFE-6913-E3D5-9076-B61D9EAEF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8C09A-8D69-339E-ED0E-12BF2BA5C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961679-1CD8-4657-8B2E-B2DACDBB21C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2.jpeg"/><Relationship Id="rId10" Type="http://schemas.openxmlformats.org/officeDocument/2006/relationships/image" Target="../media/image45.jpeg"/><Relationship Id="rId4" Type="http://schemas.openxmlformats.org/officeDocument/2006/relationships/image" Target="../media/image1.jpe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1.jpeg"/><Relationship Id="rId17" Type="http://schemas.openxmlformats.org/officeDocument/2006/relationships/image" Target="../media/image36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4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8E1CC1-4F91-6582-5A77-BFCD2E670B03}"/>
              </a:ext>
            </a:extLst>
          </p:cNvPr>
          <p:cNvCxnSpPr/>
          <p:nvPr/>
        </p:nvCxnSpPr>
        <p:spPr>
          <a:xfrm>
            <a:off x="214313" y="6570663"/>
            <a:ext cx="8715375" cy="1587"/>
          </a:xfrm>
          <a:prstGeom prst="line">
            <a:avLst/>
          </a:prstGeom>
          <a:ln w="28575">
            <a:solidFill>
              <a:srgbClr val="A6CE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TextBox 8">
            <a:extLst>
              <a:ext uri="{FF2B5EF4-FFF2-40B4-BE49-F238E27FC236}">
                <a16:creationId xmlns:a16="http://schemas.microsoft.com/office/drawing/2014/main" id="{FDDBF286-6C73-EA71-1BD4-BCA953D5F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1208088"/>
            <a:ext cx="8286750" cy="52324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ZA" altLang="en-US" sz="2400" b="1" dirty="0">
              <a:latin typeface="Arial Narrow" panose="020B0606020202030204" pitchFamily="34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1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Spectrophotometric Method Development and Validation for Application in Occupational Exposure Assessment of Trichloroethylene.</a:t>
            </a:r>
            <a:endParaRPr lang="en-US" altLang="en-US" sz="2000" b="1" dirty="0">
              <a:solidFill>
                <a:prstClr val="black"/>
              </a:solidFill>
              <a:latin typeface="Calibri Light" panose="020F0302020204030204"/>
              <a:cs typeface="+mn-cs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600" b="1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by</a:t>
            </a:r>
            <a:endParaRPr lang="en-ZA" altLang="en-US" sz="2400" b="1" dirty="0">
              <a:solidFill>
                <a:prstClr val="black"/>
              </a:solidFill>
              <a:latin typeface="Calibri Light" panose="020F0302020204030204"/>
              <a:cs typeface="+mn-cs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ZA" altLang="en-US" sz="2000" b="1" dirty="0">
              <a:solidFill>
                <a:prstClr val="black"/>
              </a:solidFill>
              <a:latin typeface="Calibri Light" panose="020F0302020204030204"/>
              <a:cs typeface="+mn-cs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ZA" altLang="en-US" sz="20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Lerato Monatisa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ZA" altLang="en-US" sz="200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ZA" altLang="en-US" sz="20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Intern Medical Scientist: MSIN 0006718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ZA" altLang="en-US" sz="20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ZA" altLang="en-US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Analytical Services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60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NIOH Research day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30 November 2022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b="1" dirty="0">
              <a:latin typeface="+mj-lt"/>
            </a:endParaRPr>
          </a:p>
        </p:txBody>
      </p:sp>
      <p:grpSp>
        <p:nvGrpSpPr>
          <p:cNvPr id="4100" name="Group 3">
            <a:extLst>
              <a:ext uri="{FF2B5EF4-FFF2-40B4-BE49-F238E27FC236}">
                <a16:creationId xmlns:a16="http://schemas.microsoft.com/office/drawing/2014/main" id="{7C2E7901-7C90-A0D4-6929-E5AA6A8695D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80513" cy="1268413"/>
            <a:chOff x="-25640" y="88423"/>
            <a:chExt cx="9117865" cy="1114448"/>
          </a:xfrm>
        </p:grpSpPr>
        <p:pic>
          <p:nvPicPr>
            <p:cNvPr id="4102" name="Picture 10" descr="NIOH_logo_RGB_2015_SH_EDIT.jpg">
              <a:extLst>
                <a:ext uri="{FF2B5EF4-FFF2-40B4-BE49-F238E27FC236}">
                  <a16:creationId xmlns:a16="http://schemas.microsoft.com/office/drawing/2014/main" id="{08F95D6A-45B4-2B18-2552-0E9ADE69D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3" t="6789"/>
            <a:stretch>
              <a:fillRect/>
            </a:stretch>
          </p:blipFill>
          <p:spPr bwMode="auto">
            <a:xfrm>
              <a:off x="-25640" y="88423"/>
              <a:ext cx="3084754" cy="1114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1">
              <a:extLst>
                <a:ext uri="{FF2B5EF4-FFF2-40B4-BE49-F238E27FC236}">
                  <a16:creationId xmlns:a16="http://schemas.microsoft.com/office/drawing/2014/main" id="{EDC5523B-E1FD-B9C7-D0E9-087ED5FA8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3882" y="88423"/>
              <a:ext cx="6038343" cy="1108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1" name="TextBox 2">
            <a:extLst>
              <a:ext uri="{FF2B5EF4-FFF2-40B4-BE49-F238E27FC236}">
                <a16:creationId xmlns:a16="http://schemas.microsoft.com/office/drawing/2014/main" id="{6213E632-372E-684A-3359-0F274E335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5694363"/>
            <a:ext cx="8104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2000">
                <a:latin typeface="Harlow Solid Italic" panose="04030604020F02020D02" pitchFamily="82" charset="0"/>
              </a:rPr>
              <a:t>Healthy, Safe, Happy &amp; Sustainable Workplaces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1400" b="1">
                <a:latin typeface="Arial Narrow" panose="020B0606020202030204" pitchFamily="34" charset="0"/>
              </a:rPr>
              <a:t>PROMOTING DECENT WORK THROUGH CUTTING EDGE RESEARCH, SPECIALISED  SERVICES, INFORMATION, TEACHING AND TRAINING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4D5825EC-2778-4758-F46C-2490D3BCF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64DB38-C2C6-42AE-AF28-1ECF9B604AD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5363" name="TextBox 7">
            <a:extLst>
              <a:ext uri="{FF2B5EF4-FFF2-40B4-BE49-F238E27FC236}">
                <a16:creationId xmlns:a16="http://schemas.microsoft.com/office/drawing/2014/main" id="{737E3493-3C68-6EA4-5E3F-D3D5FEB4F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6321425"/>
            <a:ext cx="64087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1600"/>
              <a:t>Figure 4: The effect of the temperature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3BAE6E5-4245-2805-88EA-E339CEBA4B61}"/>
              </a:ext>
            </a:extLst>
          </p:cNvPr>
          <p:cNvGraphicFramePr>
            <a:graphicFrameLocks/>
          </p:cNvGraphicFramePr>
          <p:nvPr/>
        </p:nvGraphicFramePr>
        <p:xfrm>
          <a:off x="12700" y="1406525"/>
          <a:ext cx="9155113" cy="511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365" name="Group 8">
            <a:extLst>
              <a:ext uri="{FF2B5EF4-FFF2-40B4-BE49-F238E27FC236}">
                <a16:creationId xmlns:a16="http://schemas.microsoft.com/office/drawing/2014/main" id="{129D5087-A164-407A-11E8-2BE7464398D9}"/>
              </a:ext>
            </a:extLst>
          </p:cNvPr>
          <p:cNvGrpSpPr>
            <a:grpSpLocks/>
          </p:cNvGrpSpPr>
          <p:nvPr/>
        </p:nvGrpSpPr>
        <p:grpSpPr bwMode="auto">
          <a:xfrm>
            <a:off x="6418263" y="977900"/>
            <a:ext cx="2627312" cy="1160463"/>
            <a:chOff x="6300788" y="809625"/>
            <a:chExt cx="2627312" cy="116046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7E6D063-4EE1-32E8-B5E0-2F4E615E15CF}"/>
                </a:ext>
              </a:extLst>
            </p:cNvPr>
            <p:cNvSpPr txBox="1"/>
            <p:nvPr/>
          </p:nvSpPr>
          <p:spPr bwMode="auto">
            <a:xfrm>
              <a:off x="6427266" y="809625"/>
              <a:ext cx="2374355" cy="11604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ZA" sz="1200" dirty="0">
                  <a:latin typeface="+mn-lt"/>
                </a:rPr>
                <a:t>Acceptable criteria: </a:t>
              </a:r>
            </a:p>
            <a:p>
              <a:pPr>
                <a:defRPr/>
              </a:pPr>
              <a:r>
                <a:rPr lang="en-ZA" sz="1200" dirty="0">
                  <a:latin typeface="+mn-lt"/>
                </a:rPr>
                <a:t>QCs: (80-110%)</a:t>
              </a:r>
            </a:p>
            <a:p>
              <a:pPr>
                <a:defRPr/>
              </a:pPr>
              <a:r>
                <a:rPr lang="en-ZA" sz="1200" dirty="0">
                  <a:highlight>
                    <a:srgbClr val="FF0000"/>
                  </a:highlight>
                  <a:latin typeface="+mn-lt"/>
                </a:rPr>
                <a:t>QC1 </a:t>
              </a:r>
              <a:r>
                <a:rPr lang="en-ZA" sz="1200" dirty="0">
                  <a:latin typeface="+mn-lt"/>
                </a:rPr>
                <a:t>target: 100 µmol/L</a:t>
              </a:r>
            </a:p>
            <a:p>
              <a:pPr>
                <a:defRPr/>
              </a:pPr>
              <a:r>
                <a:rPr lang="en-ZA" sz="1200" dirty="0">
                  <a:highlight>
                    <a:srgbClr val="76B043"/>
                  </a:highlight>
                  <a:latin typeface="+mn-lt"/>
                </a:rPr>
                <a:t>QC2 </a:t>
              </a:r>
              <a:r>
                <a:rPr lang="en-ZA" sz="1200" dirty="0">
                  <a:latin typeface="+mn-lt"/>
                </a:rPr>
                <a:t>target: 300 µmol/L</a:t>
              </a:r>
            </a:p>
            <a:p>
              <a:pPr>
                <a:defRPr/>
              </a:pPr>
              <a:r>
                <a:rPr lang="en-ZA" sz="1200" dirty="0">
                  <a:latin typeface="+mn-lt"/>
                </a:rPr>
                <a:t>Temp: 15 – 25 °C</a:t>
              </a:r>
            </a:p>
            <a:p>
              <a:pPr>
                <a:defRPr/>
              </a:pPr>
              <a:endParaRPr lang="en-ZA" sz="1400" dirty="0">
                <a:latin typeface="+mn-lt"/>
              </a:endParaRPr>
            </a:p>
            <a:p>
              <a:pPr>
                <a:defRPr/>
              </a:pPr>
              <a:endParaRPr lang="en-ZA" sz="1400" dirty="0">
                <a:latin typeface="+mn-l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29EBF2-42BB-2144-8D02-D96AAEBA2880}"/>
                </a:ext>
              </a:extLst>
            </p:cNvPr>
            <p:cNvSpPr/>
            <p:nvPr/>
          </p:nvSpPr>
          <p:spPr bwMode="auto">
            <a:xfrm>
              <a:off x="6300788" y="887413"/>
              <a:ext cx="2627312" cy="8905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/>
            </a:p>
          </p:txBody>
        </p:sp>
      </p:grpSp>
      <p:sp>
        <p:nvSpPr>
          <p:cNvPr id="7" name="Title 4">
            <a:extLst>
              <a:ext uri="{FF2B5EF4-FFF2-40B4-BE49-F238E27FC236}">
                <a16:creationId xmlns:a16="http://schemas.microsoft.com/office/drawing/2014/main" id="{220207BD-40B5-9753-DADA-51A7476ED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273050"/>
            <a:ext cx="6502400" cy="738188"/>
          </a:xfrm>
          <a:prstGeom prst="roundRect">
            <a:avLst/>
          </a:prstGeom>
          <a:solidFill>
            <a:srgbClr val="A6CE36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GB" sz="2800" dirty="0">
                <a:latin typeface="+mj-lt"/>
                <a:cs typeface="Times New Roman" panose="02020603050405020304" pitchFamily="18" charset="0"/>
              </a:rPr>
              <a:t>RESULTS AND 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">
                                            <p:graphicEl>
                                              <a:chart seriesIdx="-4" categoryIdx="3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">
                                            <p:graphicEl>
                                              <a:chart seriesIdx="-4" categoryIdx="3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">
                                            <p:graphicEl>
                                              <a:chart seriesIdx="-4" categoryIdx="3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77C73B18-3AD4-0925-82B7-70FC1D82F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8A9C63-3756-49F6-AAC9-DAAB8398DBA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73BC8B-F711-9482-4042-2043DB261A01}"/>
              </a:ext>
            </a:extLst>
          </p:cNvPr>
          <p:cNvSpPr txBox="1"/>
          <p:nvPr/>
        </p:nvSpPr>
        <p:spPr>
          <a:xfrm>
            <a:off x="1763713" y="1058863"/>
            <a:ext cx="60944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Spectral characteristics and linearity</a:t>
            </a:r>
            <a:endParaRPr lang="en-ZA" b="1" dirty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694241-3F7D-073A-1B31-29832E42D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3" y="1423988"/>
            <a:ext cx="5780087" cy="2538412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692922-AC70-0D9B-F1B6-BE0BFF194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738" y="4254500"/>
            <a:ext cx="4948237" cy="2128838"/>
          </a:xfrm>
          <a:prstGeom prst="rect">
            <a:avLst/>
          </a:prstGeom>
          <a:noFill/>
          <a:ln w="31750">
            <a:solidFill>
              <a:schemeClr val="accent6"/>
            </a:solidFill>
          </a:ln>
        </p:spPr>
      </p:pic>
      <p:sp>
        <p:nvSpPr>
          <p:cNvPr id="16390" name="TextBox 7">
            <a:extLst>
              <a:ext uri="{FF2B5EF4-FFF2-40B4-BE49-F238E27FC236}">
                <a16:creationId xmlns:a16="http://schemas.microsoft.com/office/drawing/2014/main" id="{9FBCEA70-FBC9-77F2-05CA-7B2B9091F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3962400"/>
            <a:ext cx="4773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1400"/>
              <a:t>Figure 1: Absorption spectrum of TCE (50-700 µmol/L) at 520nm </a:t>
            </a:r>
          </a:p>
        </p:txBody>
      </p:sp>
      <p:sp>
        <p:nvSpPr>
          <p:cNvPr id="16391" name="TextBox 8">
            <a:extLst>
              <a:ext uri="{FF2B5EF4-FFF2-40B4-BE49-F238E27FC236}">
                <a16:creationId xmlns:a16="http://schemas.microsoft.com/office/drawing/2014/main" id="{43249D47-B6C6-4130-9DD0-FE6B23452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6519863"/>
            <a:ext cx="4095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1400"/>
              <a:t>Figure 2: TCE calibration curve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70C28DB-7F12-4431-2C44-21E3C684F972}"/>
              </a:ext>
            </a:extLst>
          </p:cNvPr>
          <p:cNvSpPr/>
          <p:nvPr/>
        </p:nvSpPr>
        <p:spPr>
          <a:xfrm rot="7606775">
            <a:off x="3289300" y="2886076"/>
            <a:ext cx="2889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F20E0C-4755-9B13-A0ED-9A33184D3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5225"/>
            <a:ext cx="4843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800">
                <a:solidFill>
                  <a:srgbClr val="000000"/>
                </a:solidFill>
              </a:rPr>
              <a:t>(</a:t>
            </a:r>
            <a:r>
              <a:rPr lang="el-GR" altLang="en-US" sz="1200"/>
              <a:t>λ</a:t>
            </a:r>
            <a:r>
              <a:rPr lang="en-ZA" altLang="en-US" sz="1200" baseline="-25000"/>
              <a:t>max</a:t>
            </a:r>
            <a:r>
              <a:rPr lang="el-GR" altLang="en-US" sz="1200"/>
              <a:t> </a:t>
            </a:r>
            <a:r>
              <a:rPr lang="fr-FR" altLang="en-US" sz="1200">
                <a:solidFill>
                  <a:srgbClr val="000000"/>
                </a:solidFill>
              </a:rPr>
              <a:t>=520nm</a:t>
            </a:r>
            <a:r>
              <a:rPr lang="fr-FR" altLang="en-US" sz="1400">
                <a:solidFill>
                  <a:srgbClr val="000000"/>
                </a:solidFill>
              </a:rPr>
              <a:t>)</a:t>
            </a:r>
            <a:endParaRPr lang="en-ZA" altLang="en-US" sz="1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9833AC-2A75-16D2-4E99-57577A69688B}"/>
              </a:ext>
            </a:extLst>
          </p:cNvPr>
          <p:cNvSpPr txBox="1"/>
          <p:nvPr/>
        </p:nvSpPr>
        <p:spPr>
          <a:xfrm>
            <a:off x="7164388" y="6111875"/>
            <a:ext cx="225425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ZA" sz="1000" b="1" dirty="0">
                <a:latin typeface="+mn-lt"/>
              </a:rPr>
              <a:t>)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AAAC56DD-1E61-EAD9-A4DA-6017DF503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3513"/>
            <a:ext cx="8229600" cy="784225"/>
          </a:xfrm>
          <a:prstGeom prst="roundRect">
            <a:avLst/>
          </a:prstGeom>
          <a:solidFill>
            <a:srgbClr val="A6CE36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GB" sz="2800" dirty="0">
                <a:latin typeface="+mj-lt"/>
                <a:cs typeface="Times New Roman" panose="02020603050405020304" pitchFamily="18" charset="0"/>
              </a:rPr>
              <a:t>RESULTS AND DISCUSSION CONT’D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2D9E3D75-BFA1-9162-4745-7AC98B08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625F3B-7163-4110-BA9E-A85288A0042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83C64F-062C-8798-E46F-9AD9EA7B6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79388"/>
            <a:ext cx="7991475" cy="863600"/>
          </a:xfrm>
          <a:prstGeom prst="roundRect">
            <a:avLst/>
          </a:prstGeom>
          <a:solidFill>
            <a:srgbClr val="A6CE36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GB" sz="2800" dirty="0">
                <a:latin typeface="+mj-lt"/>
                <a:cs typeface="Times New Roman" panose="02020603050405020304" pitchFamily="18" charset="0"/>
              </a:rPr>
              <a:t>RESULTS AND DISCUSSION CONT’D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86B6A9-AF20-224B-51B9-84174AC57CC4}"/>
              </a:ext>
            </a:extLst>
          </p:cNvPr>
          <p:cNvSpPr txBox="1"/>
          <p:nvPr/>
        </p:nvSpPr>
        <p:spPr>
          <a:xfrm>
            <a:off x="1741488" y="1204913"/>
            <a:ext cx="60944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/>
                <a:ea typeface="Times New Roman" panose="02020603050405020304" pitchFamily="18" charset="0"/>
                <a:cs typeface="+mn-cs"/>
              </a:rPr>
              <a:t>Method Validation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894E7C-4F33-1F14-295E-B4344FD1AF52}"/>
              </a:ext>
            </a:extLst>
          </p:cNvPr>
          <p:cNvSpPr txBox="1"/>
          <p:nvPr/>
        </p:nvSpPr>
        <p:spPr>
          <a:xfrm>
            <a:off x="323850" y="2309813"/>
            <a:ext cx="4572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ZA" b="1" dirty="0">
                <a:latin typeface="+mn-lt"/>
                <a:ea typeface="Calibri" panose="020F0502020204030204" pitchFamily="34" charset="0"/>
              </a:rPr>
              <a:t>Table 1: Analytical Figures of merit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1D0BCAD-D22F-9DB9-1149-94CEDCDE76F9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2832100"/>
          <a:ext cx="8569325" cy="14192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42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2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2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2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r>
                        <a:rPr lang="en-US" sz="1800" dirty="0"/>
                        <a:t>Parameters</a:t>
                      </a:r>
                      <a:endParaRPr lang="en-ZA" sz="1800" dirty="0"/>
                    </a:p>
                  </a:txBody>
                  <a:tcPr marL="91446" marR="91446" marT="45703" marB="4570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QC1</a:t>
                      </a:r>
                      <a:endParaRPr lang="en-ZA" sz="1800" dirty="0"/>
                    </a:p>
                  </a:txBody>
                  <a:tcPr marL="91446" marR="91446" marT="45703" marB="4570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QC2</a:t>
                      </a:r>
                      <a:endParaRPr lang="en-ZA" sz="1800" dirty="0"/>
                    </a:p>
                  </a:txBody>
                  <a:tcPr marL="91446" marR="91446" marT="45703" marB="45703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Acceptable Criteria</a:t>
                      </a:r>
                    </a:p>
                  </a:txBody>
                  <a:tcPr marL="91446" marR="91446" marT="45703" marB="457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r>
                        <a:rPr lang="en-US" sz="1800" b="1" dirty="0"/>
                        <a:t>Recovery (%)</a:t>
                      </a:r>
                      <a:endParaRPr lang="en-ZA" sz="1800" b="1" dirty="0"/>
                    </a:p>
                  </a:txBody>
                  <a:tcPr marL="91446" marR="91446" marT="45703" marB="4570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</a:rPr>
                        <a:t>95.62</a:t>
                      </a:r>
                      <a:endParaRPr lang="en-Z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9522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</a:rPr>
                        <a:t>96.60</a:t>
                      </a:r>
                      <a:endParaRPr lang="en-Z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9522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80-110</a:t>
                      </a:r>
                    </a:p>
                  </a:txBody>
                  <a:tcPr marL="68585" marR="68585" marT="952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r>
                        <a:rPr lang="en-US" sz="1800" b="1" dirty="0"/>
                        <a:t>Precision (% RSD)</a:t>
                      </a:r>
                      <a:endParaRPr lang="en-ZA" sz="1800" b="1" dirty="0"/>
                    </a:p>
                  </a:txBody>
                  <a:tcPr marL="91446" marR="91446" marT="45703" marB="4570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</a:rPr>
                        <a:t>8.06</a:t>
                      </a:r>
                      <a:endParaRPr lang="en-Z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</a:rPr>
                        <a:t>8.90</a:t>
                      </a:r>
                      <a:endParaRPr lang="en-Z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(max)</a:t>
                      </a:r>
                    </a:p>
                  </a:txBody>
                  <a:tcPr marL="68585" marR="68585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8F0E610-0347-386F-86C6-B31B304FCF3C}"/>
              </a:ext>
            </a:extLst>
          </p:cNvPr>
          <p:cNvSpPr txBox="1"/>
          <p:nvPr/>
        </p:nvSpPr>
        <p:spPr>
          <a:xfrm>
            <a:off x="468313" y="1614488"/>
            <a:ext cx="86756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dirty="0">
                <a:latin typeface="+mn-lt"/>
                <a:ea typeface="Calibri" panose="020F0502020204030204" pitchFamily="34" charset="0"/>
              </a:rPr>
              <a:t>Analytical Figures of merit</a:t>
            </a:r>
            <a:r>
              <a:rPr lang="en-ZA" dirty="0">
                <a:ea typeface="Calibri" panose="020F0502020204030204" pitchFamily="34" charset="0"/>
              </a:rPr>
              <a:t> were calculated according to SOPs NIOH0391 and NIOH0371 as guided by TR 26 of SANAS</a:t>
            </a:r>
            <a:r>
              <a:rPr lang="en-ZA" dirty="0">
                <a:latin typeface="+mn-lt"/>
                <a:ea typeface="Calibri" panose="020F0502020204030204" pitchFamily="34" charset="0"/>
              </a:rPr>
              <a:t>  </a:t>
            </a:r>
            <a:endParaRPr lang="en-ZA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E7F8E4-DD93-1A77-5E2D-F4B7D265E04D}"/>
              </a:ext>
            </a:extLst>
          </p:cNvPr>
          <p:cNvSpPr txBox="1"/>
          <p:nvPr/>
        </p:nvSpPr>
        <p:spPr>
          <a:xfrm>
            <a:off x="2638425" y="4719638"/>
            <a:ext cx="4608513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b="1" dirty="0">
                <a:latin typeface="+mn-lt"/>
              </a:rPr>
              <a:t>LOD: </a:t>
            </a:r>
            <a:r>
              <a:rPr lang="en-ZA" dirty="0">
                <a:latin typeface="+mn-lt"/>
              </a:rPr>
              <a:t>0.16 µmol/L</a:t>
            </a:r>
          </a:p>
          <a:p>
            <a:pPr>
              <a:defRPr/>
            </a:pPr>
            <a:r>
              <a:rPr lang="en-ZA" b="1" dirty="0">
                <a:latin typeface="+mn-lt"/>
              </a:rPr>
              <a:t>LOQ:</a:t>
            </a:r>
            <a:r>
              <a:rPr lang="en-ZA" dirty="0">
                <a:latin typeface="+mn-lt"/>
              </a:rPr>
              <a:t> 0.54 µmol/L</a:t>
            </a:r>
          </a:p>
          <a:p>
            <a:pPr>
              <a:defRPr/>
            </a:pPr>
            <a:r>
              <a:rPr lang="en-ZA" b="1" dirty="0">
                <a:latin typeface="+mn-lt"/>
              </a:rPr>
              <a:t>UoM: </a:t>
            </a:r>
            <a:r>
              <a:rPr lang="en-ZA" dirty="0">
                <a:latin typeface="+mn-lt"/>
              </a:rPr>
              <a:t>16.98%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0131BB85-9024-3976-8615-814FB270D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6126163"/>
            <a:ext cx="59039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100"/>
              <a:t>LOD: Limit of detection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100"/>
              <a:t>LOQ: Limit of quantification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100"/>
              <a:t>UoM: Uncertainty of measurement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D94EEA7F-CD54-AE9C-06CA-5679E3A84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2A74A8-C443-4A4B-A915-DEEB89AAF20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C6E893-A68C-CD47-3955-4C56EF91C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88" y="73025"/>
            <a:ext cx="7991475" cy="863600"/>
          </a:xfrm>
          <a:prstGeom prst="roundRect">
            <a:avLst/>
          </a:prstGeom>
          <a:solidFill>
            <a:srgbClr val="A6CE36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GB" sz="2800" dirty="0">
                <a:latin typeface="+mj-lt"/>
                <a:cs typeface="Times New Roman" panose="02020603050405020304" pitchFamily="18" charset="0"/>
              </a:rPr>
              <a:t>RESULTS AND DISCUSSION CONT’D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C65D74-8A68-565F-C74E-E32F9518762C}"/>
              </a:ext>
            </a:extLst>
          </p:cNvPr>
          <p:cNvSpPr txBox="1"/>
          <p:nvPr/>
        </p:nvSpPr>
        <p:spPr>
          <a:xfrm>
            <a:off x="496888" y="1109663"/>
            <a:ext cx="85375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/>
                <a:ea typeface="Times New Roman" panose="02020603050405020304" pitchFamily="18" charset="0"/>
                <a:cs typeface="+mn-cs"/>
              </a:rPr>
              <a:t>Table 2: </a:t>
            </a:r>
            <a:r>
              <a:rPr lang="en-US" dirty="0"/>
              <a:t>Comparison of TCE data from the  present study with data from the </a:t>
            </a:r>
            <a:r>
              <a:rPr lang="en-ZA" dirty="0"/>
              <a:t>other study</a:t>
            </a:r>
            <a:endParaRPr lang="en-ZA" b="1" dirty="0">
              <a:solidFill>
                <a:srgbClr val="000000"/>
              </a:solidFill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152DFF-12DE-4B4C-DBA9-0D5326380B33}"/>
              </a:ext>
            </a:extLst>
          </p:cNvPr>
          <p:cNvGraphicFramePr>
            <a:graphicFrameLocks noGrp="1"/>
          </p:cNvGraphicFramePr>
          <p:nvPr/>
        </p:nvGraphicFramePr>
        <p:xfrm>
          <a:off x="496888" y="1736725"/>
          <a:ext cx="7172325" cy="3060700"/>
        </p:xfrm>
        <a:graphic>
          <a:graphicData uri="http://schemas.openxmlformats.org/drawingml/2006/table">
            <a:tbl>
              <a:tblPr firstRow="1" bandRow="1"/>
              <a:tblGrid>
                <a:gridCol w="1707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82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Author</a:t>
                      </a:r>
                    </a:p>
                  </a:txBody>
                  <a:tcPr marL="91442" marR="91442" marT="45705" marB="45705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800">
                          <a:solidFill>
                            <a:schemeClr val="tx1"/>
                          </a:solidFill>
                        </a:rPr>
                        <a:t>Sample preparation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05" marB="45705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Separation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 and Detection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05" marB="45705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LOD</a:t>
                      </a:r>
                    </a:p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GB" sz="1800">
                          <a:solidFill>
                            <a:schemeClr val="tx1"/>
                          </a:solidFill>
                        </a:rPr>
                        <a:t>(µmol/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L)</a:t>
                      </a:r>
                    </a:p>
                  </a:txBody>
                  <a:tcPr marL="91442" marR="91442" marT="45705" marB="45705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4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 </a:t>
                      </a:r>
                      <a:r>
                        <a:rPr lang="en-GB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al., 2017</a:t>
                      </a:r>
                      <a:endParaRPr lang="en-GB" sz="1800" dirty="0"/>
                    </a:p>
                  </a:txBody>
                  <a:tcPr marL="91442" marR="91442" marT="45705" marB="45705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800" dirty="0"/>
                        <a:t>LLE</a:t>
                      </a:r>
                    </a:p>
                  </a:txBody>
                  <a:tcPr marL="91442" marR="91442" marT="45705" marB="45705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800" dirty="0"/>
                        <a:t>GC-ECD</a:t>
                      </a:r>
                    </a:p>
                  </a:txBody>
                  <a:tcPr marL="91442" marR="91442" marT="45705" marB="45705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800" dirty="0"/>
                        <a:t>0.02</a:t>
                      </a:r>
                    </a:p>
                  </a:txBody>
                  <a:tcPr marL="91442" marR="91442" marT="45705" marB="45705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000">
                <a:tc>
                  <a:txBody>
                    <a:bodyPr/>
                    <a:lstStyle/>
                    <a:p>
                      <a:r>
                        <a:rPr lang="en-GB" sz="1800" dirty="0"/>
                        <a:t>Monatisa, L. (2022)</a:t>
                      </a:r>
                    </a:p>
                  </a:txBody>
                  <a:tcPr marL="91442" marR="91442" marT="45705" marB="45705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LLE</a:t>
                      </a:r>
                    </a:p>
                  </a:txBody>
                  <a:tcPr marL="91442" marR="91442" marT="45705" marB="45705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err="1"/>
                        <a:t>Uv</a:t>
                      </a:r>
                      <a:r>
                        <a:rPr lang="en-GB" sz="1800" dirty="0"/>
                        <a:t>-VIS </a:t>
                      </a:r>
                      <a:r>
                        <a:rPr lang="en-GB" sz="1800" dirty="0" err="1"/>
                        <a:t>Spectrophometrer</a:t>
                      </a:r>
                      <a:endParaRPr lang="en-GB" sz="1800" dirty="0"/>
                    </a:p>
                  </a:txBody>
                  <a:tcPr marL="91442" marR="91442" marT="45705" marB="45705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0.16</a:t>
                      </a:r>
                    </a:p>
                  </a:txBody>
                  <a:tcPr marL="91442" marR="91442" marT="45705" marB="45705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273FA554-7C2B-F9B7-9927-342D4A503680}"/>
              </a:ext>
            </a:extLst>
          </p:cNvPr>
          <p:cNvSpPr/>
          <p:nvPr/>
        </p:nvSpPr>
        <p:spPr>
          <a:xfrm>
            <a:off x="6302375" y="1727200"/>
            <a:ext cx="1366838" cy="3060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8460" name="TextBox 9">
            <a:extLst>
              <a:ext uri="{FF2B5EF4-FFF2-40B4-BE49-F238E27FC236}">
                <a16:creationId xmlns:a16="http://schemas.microsoft.com/office/drawing/2014/main" id="{5C0EB44C-34DB-3391-D28C-0311E48EE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6126163"/>
            <a:ext cx="59039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100"/>
              <a:t>GC: Gas Chromatography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100"/>
              <a:t>ECD: Electron Capture Detector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100"/>
              <a:t>LLE:Liquid-Liquid Extraction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100"/>
              <a:t>LOD: Limit of detection                     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A39E349-1F46-FBAD-2A3A-61D9828BBCFE}"/>
              </a:ext>
            </a:extLst>
          </p:cNvPr>
          <p:cNvGrpSpPr>
            <a:grpSpLocks/>
          </p:cNvGrpSpPr>
          <p:nvPr/>
        </p:nvGrpSpPr>
        <p:grpSpPr bwMode="auto">
          <a:xfrm>
            <a:off x="260350" y="5080000"/>
            <a:ext cx="7643813" cy="1762125"/>
            <a:chOff x="457200" y="4867880"/>
            <a:chExt cx="7643242" cy="1761460"/>
          </a:xfrm>
        </p:grpSpPr>
        <p:grpSp>
          <p:nvGrpSpPr>
            <p:cNvPr id="18462" name="Group 2">
              <a:extLst>
                <a:ext uri="{FF2B5EF4-FFF2-40B4-BE49-F238E27FC236}">
                  <a16:creationId xmlns:a16="http://schemas.microsoft.com/office/drawing/2014/main" id="{6A4C69D8-C9F5-BBFB-5DE7-07F5AE2FF0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4867880"/>
              <a:ext cx="7643242" cy="1761460"/>
              <a:chOff x="97110" y="4446510"/>
              <a:chExt cx="2785906" cy="1761460"/>
            </a:xfrm>
          </p:grpSpPr>
          <p:sp>
            <p:nvSpPr>
              <p:cNvPr id="13" name="Rounded Rectangle 15">
                <a:extLst>
                  <a:ext uri="{FF2B5EF4-FFF2-40B4-BE49-F238E27FC236}">
                    <a16:creationId xmlns:a16="http://schemas.microsoft.com/office/drawing/2014/main" id="{411D7E06-A5F6-37C0-C59F-F8CDE8D70B7C}"/>
                  </a:ext>
                </a:extLst>
              </p:cNvPr>
              <p:cNvSpPr/>
              <p:nvPr/>
            </p:nvSpPr>
            <p:spPr>
              <a:xfrm>
                <a:off x="97110" y="4446510"/>
                <a:ext cx="2785906" cy="176146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9DF5EEC-7085-726A-6449-36AC2E5CFED9}"/>
                  </a:ext>
                </a:extLst>
              </p:cNvPr>
              <p:cNvSpPr txBox="1"/>
              <p:nvPr/>
            </p:nvSpPr>
            <p:spPr>
              <a:xfrm>
                <a:off x="219771" y="4549659"/>
                <a:ext cx="2625058" cy="133934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en-US" sz="1400" b="1" dirty="0"/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q"/>
                  <a:defRPr/>
                </a:pPr>
                <a:r>
                  <a:rPr lang="en-ZA" altLang="en-US" sz="1400" dirty="0">
                    <a:cs typeface="Times New Roman" panose="02020603050405020304" pitchFamily="18" charset="0"/>
                  </a:rPr>
                  <a:t>Skilled personnel to operate the instrument and process the data. 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q"/>
                  <a:defRPr/>
                </a:pPr>
                <a:r>
                  <a:rPr lang="en-ZA" altLang="en-US" sz="1400" dirty="0">
                    <a:cs typeface="Times New Roman" panose="02020603050405020304" pitchFamily="18" charset="0"/>
                  </a:rPr>
                  <a:t> Capital intensive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q"/>
                  <a:defRPr/>
                </a:pPr>
                <a:r>
                  <a:rPr lang="en-ZA" altLang="en-US" sz="1400" dirty="0">
                    <a:cs typeface="Times New Roman" panose="02020603050405020304" pitchFamily="18" charset="0"/>
                  </a:rPr>
                  <a:t>Not suitable for routine analysis</a:t>
                </a:r>
              </a:p>
            </p:txBody>
          </p:sp>
        </p:grpSp>
        <p:pic>
          <p:nvPicPr>
            <p:cNvPr id="18463" name="Picture 7">
              <a:extLst>
                <a:ext uri="{FF2B5EF4-FFF2-40B4-BE49-F238E27FC236}">
                  <a16:creationId xmlns:a16="http://schemas.microsoft.com/office/drawing/2014/main" id="{42FF289B-3FF8-B159-96F1-AE80C3797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6612" y="5106743"/>
              <a:ext cx="1222375" cy="1220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ABBD0DD0-7FB3-CF54-2E5C-AC0C49D904B6}"/>
              </a:ext>
            </a:extLst>
          </p:cNvPr>
          <p:cNvSpPr/>
          <p:nvPr/>
        </p:nvSpPr>
        <p:spPr>
          <a:xfrm>
            <a:off x="765175" y="1606550"/>
            <a:ext cx="720725" cy="719138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2A2A5-6890-A366-2310-403DF16DC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863" y="1643063"/>
            <a:ext cx="387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ZA" altLang="en-US" sz="3600" b="1">
                <a:latin typeface="Tw Cen MT Condensed" panose="020B0606020104020203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C2F622-F854-71F2-649E-30916BEF47FE}"/>
              </a:ext>
            </a:extLst>
          </p:cNvPr>
          <p:cNvSpPr txBox="1"/>
          <p:nvPr/>
        </p:nvSpPr>
        <p:spPr>
          <a:xfrm>
            <a:off x="1652588" y="1644650"/>
            <a:ext cx="74914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/>
              <a:t>A simple, sensitive and rapid method was developed and validated.  </a:t>
            </a:r>
            <a:endParaRPr lang="en-ZA" sz="2000" dirty="0">
              <a:latin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4ACA21-DE15-4ACA-0735-DA95DA3AE350}"/>
              </a:ext>
            </a:extLst>
          </p:cNvPr>
          <p:cNvGrpSpPr>
            <a:grpSpLocks/>
          </p:cNvGrpSpPr>
          <p:nvPr/>
        </p:nvGrpSpPr>
        <p:grpSpPr bwMode="auto">
          <a:xfrm>
            <a:off x="765175" y="1606550"/>
            <a:ext cx="1439863" cy="1439863"/>
            <a:chOff x="5508104" y="3645024"/>
            <a:chExt cx="1440000" cy="1440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D46D382F-3DA2-696A-02C6-FBC306A2EA77}"/>
                </a:ext>
              </a:extLst>
            </p:cNvPr>
            <p:cNvSpPr/>
            <p:nvPr/>
          </p:nvSpPr>
          <p:spPr>
            <a:xfrm>
              <a:off x="5508104" y="3645024"/>
              <a:ext cx="720794" cy="720794"/>
            </a:xfrm>
            <a:prstGeom prst="fram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 dirty="0">
                <a:solidFill>
                  <a:srgbClr val="FFFF00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0191CC35-980A-9485-83B6-A89FE38B1ECE}"/>
                </a:ext>
              </a:extLst>
            </p:cNvPr>
            <p:cNvSpPr/>
            <p:nvPr/>
          </p:nvSpPr>
          <p:spPr>
            <a:xfrm>
              <a:off x="6228898" y="4365818"/>
              <a:ext cx="719206" cy="719206"/>
            </a:xfrm>
            <a:prstGeom prst="fram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 dirty="0">
                <a:solidFill>
                  <a:srgbClr val="FFFF00"/>
                </a:solidFill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67571438-3CBA-220B-FC59-D447E68CA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588" y="2362200"/>
            <a:ext cx="3857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ZA" altLang="en-US" sz="3600" b="1">
                <a:latin typeface="Tw Cen MT Condensed" panose="020B0606020104020203" pitchFamily="34" charset="0"/>
              </a:rPr>
              <a:t>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8134CA6-B29F-0A95-D11E-D7269C5F784B}"/>
              </a:ext>
            </a:extLst>
          </p:cNvPr>
          <p:cNvSpPr txBox="1"/>
          <p:nvPr/>
        </p:nvSpPr>
        <p:spPr>
          <a:xfrm>
            <a:off x="2371725" y="2365375"/>
            <a:ext cx="67722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The analytical figures of merit were all within the acceptable ranges fulfilling </a:t>
            </a:r>
            <a:r>
              <a:rPr lang="en-ZA" sz="2000" dirty="0">
                <a:ea typeface="Calibri" panose="020F0502020204030204" pitchFamily="34" charset="0"/>
              </a:rPr>
              <a:t>SOPs NIOH0391 and NIOH0371.</a:t>
            </a:r>
            <a:endParaRPr lang="en-ZA" sz="2000" dirty="0">
              <a:latin typeface="+mn-lt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9B49227-AC28-1E16-0D5A-1578F7D28970}"/>
              </a:ext>
            </a:extLst>
          </p:cNvPr>
          <p:cNvGrpSpPr>
            <a:grpSpLocks/>
          </p:cNvGrpSpPr>
          <p:nvPr/>
        </p:nvGrpSpPr>
        <p:grpSpPr bwMode="auto">
          <a:xfrm>
            <a:off x="1485900" y="2325688"/>
            <a:ext cx="1439863" cy="1439862"/>
            <a:chOff x="5508104" y="3645024"/>
            <a:chExt cx="1440000" cy="1440000"/>
          </a:xfrm>
        </p:grpSpPr>
        <p:sp>
          <p:nvSpPr>
            <p:cNvPr id="76" name="Frame 75">
              <a:extLst>
                <a:ext uri="{FF2B5EF4-FFF2-40B4-BE49-F238E27FC236}">
                  <a16:creationId xmlns:a16="http://schemas.microsoft.com/office/drawing/2014/main" id="{1C98A7E2-F117-76A6-D51F-0A72F64D3D9F}"/>
                </a:ext>
              </a:extLst>
            </p:cNvPr>
            <p:cNvSpPr/>
            <p:nvPr/>
          </p:nvSpPr>
          <p:spPr>
            <a:xfrm>
              <a:off x="5508104" y="3645024"/>
              <a:ext cx="720794" cy="720794"/>
            </a:xfrm>
            <a:prstGeom prst="fram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 dirty="0">
                <a:solidFill>
                  <a:srgbClr val="FFFF00"/>
                </a:solidFill>
              </a:endParaRPr>
            </a:p>
          </p:txBody>
        </p:sp>
        <p:sp>
          <p:nvSpPr>
            <p:cNvPr id="77" name="Frame 76">
              <a:extLst>
                <a:ext uri="{FF2B5EF4-FFF2-40B4-BE49-F238E27FC236}">
                  <a16:creationId xmlns:a16="http://schemas.microsoft.com/office/drawing/2014/main" id="{B6F2F6C6-F45D-DC22-EE4C-0BC71FB54FE8}"/>
                </a:ext>
              </a:extLst>
            </p:cNvPr>
            <p:cNvSpPr/>
            <p:nvPr/>
          </p:nvSpPr>
          <p:spPr>
            <a:xfrm>
              <a:off x="6228898" y="4365818"/>
              <a:ext cx="719206" cy="719206"/>
            </a:xfrm>
            <a:prstGeom prst="fram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 dirty="0">
                <a:solidFill>
                  <a:srgbClr val="FFFF00"/>
                </a:solidFill>
              </a:endParaRP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B489EACA-690A-F54B-B0FD-CAF94AB30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725" y="3098800"/>
            <a:ext cx="38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ZA" altLang="en-US" sz="3600" b="1">
                <a:latin typeface="Tw Cen MT Condensed" panose="020B0606020104020203" pitchFamily="34" charset="0"/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5751590-0D46-E8B4-ACE9-675C19A46F3E}"/>
              </a:ext>
            </a:extLst>
          </p:cNvPr>
          <p:cNvSpPr txBox="1"/>
          <p:nvPr/>
        </p:nvSpPr>
        <p:spPr>
          <a:xfrm>
            <a:off x="3092450" y="3100388"/>
            <a:ext cx="60515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Suitable for the routine analysis for biological exposure to TCE.</a:t>
            </a:r>
            <a:endParaRPr lang="en-ZA" sz="2000" dirty="0"/>
          </a:p>
          <a:p>
            <a:pPr>
              <a:defRPr/>
            </a:pPr>
            <a:endParaRPr lang="en-ZA" sz="2000" dirty="0">
              <a:latin typeface="+mn-lt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91B8005-5137-7168-972A-859D8D10BC37}"/>
              </a:ext>
            </a:extLst>
          </p:cNvPr>
          <p:cNvGrpSpPr>
            <a:grpSpLocks/>
          </p:cNvGrpSpPr>
          <p:nvPr/>
        </p:nvGrpSpPr>
        <p:grpSpPr bwMode="auto">
          <a:xfrm>
            <a:off x="2205038" y="3062288"/>
            <a:ext cx="1441450" cy="1439862"/>
            <a:chOff x="5508104" y="3645024"/>
            <a:chExt cx="1440000" cy="1440000"/>
          </a:xfrm>
        </p:grpSpPr>
        <p:sp>
          <p:nvSpPr>
            <p:cNvPr id="81" name="Frame 80">
              <a:extLst>
                <a:ext uri="{FF2B5EF4-FFF2-40B4-BE49-F238E27FC236}">
                  <a16:creationId xmlns:a16="http://schemas.microsoft.com/office/drawing/2014/main" id="{2030AC83-EEBB-07C2-1C69-07F8E519B006}"/>
                </a:ext>
              </a:extLst>
            </p:cNvPr>
            <p:cNvSpPr/>
            <p:nvPr/>
          </p:nvSpPr>
          <p:spPr>
            <a:xfrm>
              <a:off x="5508104" y="3645024"/>
              <a:ext cx="720000" cy="720794"/>
            </a:xfrm>
            <a:prstGeom prst="fram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 dirty="0">
                <a:solidFill>
                  <a:srgbClr val="FFFF00"/>
                </a:solidFill>
              </a:endParaRPr>
            </a:p>
          </p:txBody>
        </p:sp>
        <p:sp>
          <p:nvSpPr>
            <p:cNvPr id="82" name="Frame 81">
              <a:extLst>
                <a:ext uri="{FF2B5EF4-FFF2-40B4-BE49-F238E27FC236}">
                  <a16:creationId xmlns:a16="http://schemas.microsoft.com/office/drawing/2014/main" id="{89252A8A-74DA-5F79-F3F4-1D43D1A2331E}"/>
                </a:ext>
              </a:extLst>
            </p:cNvPr>
            <p:cNvSpPr/>
            <p:nvPr/>
          </p:nvSpPr>
          <p:spPr>
            <a:xfrm>
              <a:off x="6228104" y="4365818"/>
              <a:ext cx="720000" cy="719206"/>
            </a:xfrm>
            <a:prstGeom prst="fram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 dirty="0">
                <a:solidFill>
                  <a:srgbClr val="FFFF00"/>
                </a:solidFill>
              </a:endParaRPr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BE73905C-6AAD-5751-9C04-1AF537E9D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450" y="3835400"/>
            <a:ext cx="38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ZA" altLang="en-US" sz="3600" b="1">
                <a:latin typeface="Tw Cen MT Condensed" panose="020B0606020104020203" pitchFamily="34" charset="0"/>
              </a:rPr>
              <a:t>4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E7D0114-D945-6D68-5724-26DD41FF640E}"/>
              </a:ext>
            </a:extLst>
          </p:cNvPr>
          <p:cNvSpPr txBox="1"/>
          <p:nvPr/>
        </p:nvSpPr>
        <p:spPr>
          <a:xfrm>
            <a:off x="3578225" y="3910013"/>
            <a:ext cx="56340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/>
              <a:t>The method can also be used for research purposes.</a:t>
            </a:r>
            <a:endParaRPr lang="en-ZA" sz="2000" dirty="0">
              <a:latin typeface="+mn-lt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6767923-6107-0EC3-3F94-CFC10209F878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3798888"/>
            <a:ext cx="1439862" cy="1439862"/>
            <a:chOff x="5508104" y="3645024"/>
            <a:chExt cx="1440000" cy="1440000"/>
          </a:xfrm>
        </p:grpSpPr>
        <p:sp>
          <p:nvSpPr>
            <p:cNvPr id="116" name="Frame 115">
              <a:extLst>
                <a:ext uri="{FF2B5EF4-FFF2-40B4-BE49-F238E27FC236}">
                  <a16:creationId xmlns:a16="http://schemas.microsoft.com/office/drawing/2014/main" id="{782CEE51-7A38-F504-338A-114A1EF67091}"/>
                </a:ext>
              </a:extLst>
            </p:cNvPr>
            <p:cNvSpPr/>
            <p:nvPr/>
          </p:nvSpPr>
          <p:spPr>
            <a:xfrm>
              <a:off x="5508104" y="3645024"/>
              <a:ext cx="720794" cy="720794"/>
            </a:xfrm>
            <a:prstGeom prst="fram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 dirty="0">
                <a:solidFill>
                  <a:srgbClr val="FFFF00"/>
                </a:solidFill>
              </a:endParaRPr>
            </a:p>
          </p:txBody>
        </p:sp>
        <p:sp>
          <p:nvSpPr>
            <p:cNvPr id="117" name="Frame 116">
              <a:extLst>
                <a:ext uri="{FF2B5EF4-FFF2-40B4-BE49-F238E27FC236}">
                  <a16:creationId xmlns:a16="http://schemas.microsoft.com/office/drawing/2014/main" id="{8049786E-3DA0-2A82-999C-CB300C783862}"/>
                </a:ext>
              </a:extLst>
            </p:cNvPr>
            <p:cNvSpPr/>
            <p:nvPr/>
          </p:nvSpPr>
          <p:spPr>
            <a:xfrm>
              <a:off x="6228898" y="4365818"/>
              <a:ext cx="719206" cy="719206"/>
            </a:xfrm>
            <a:prstGeom prst="fram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 dirty="0">
                <a:solidFill>
                  <a:srgbClr val="FFFF00"/>
                </a:solidFill>
              </a:endParaRPr>
            </a:p>
          </p:txBody>
        </p:sp>
      </p:grpSp>
      <p:sp>
        <p:nvSpPr>
          <p:cNvPr id="118" name="Rounded Rectangle 4">
            <a:extLst>
              <a:ext uri="{FF2B5EF4-FFF2-40B4-BE49-F238E27FC236}">
                <a16:creationId xmlns:a16="http://schemas.microsoft.com/office/drawing/2014/main" id="{C6A1F59F-EBD0-E216-23A2-F46D09A5C8B0}"/>
              </a:ext>
            </a:extLst>
          </p:cNvPr>
          <p:cNvSpPr/>
          <p:nvPr/>
        </p:nvSpPr>
        <p:spPr>
          <a:xfrm>
            <a:off x="1778000" y="293688"/>
            <a:ext cx="6337300" cy="865187"/>
          </a:xfrm>
          <a:prstGeom prst="roundRect">
            <a:avLst/>
          </a:prstGeom>
          <a:solidFill>
            <a:srgbClr val="A6CE36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latin typeface="+mj-lt"/>
                <a:cs typeface="Times New Roman" panose="02020603050405020304" pitchFamily="18" charset="0"/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3" grpId="0"/>
      <p:bldP spid="74" grpId="0"/>
      <p:bldP spid="78" grpId="0"/>
      <p:bldP spid="79" grpId="0"/>
      <p:bldP spid="113" grpId="0"/>
      <p:bldP spid="1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8">
            <a:extLst>
              <a:ext uri="{FF2B5EF4-FFF2-40B4-BE49-F238E27FC236}">
                <a16:creationId xmlns:a16="http://schemas.microsoft.com/office/drawing/2014/main" id="{95B9E5E7-C7B7-2182-A669-FFB231F5E0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6188" y="3643313"/>
            <a:ext cx="1368425" cy="1660525"/>
          </a:xfrm>
        </p:spPr>
      </p:pic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448A553C-77DF-6F63-B4AD-9CF3EABD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3AF03D-4DF9-4FDA-891B-07041CFBF78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A828BCA-747A-383F-74C9-CBE28C0B8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855663"/>
            <a:ext cx="7775575" cy="700087"/>
          </a:xfrm>
          <a:prstGeom prst="roundRect">
            <a:avLst/>
          </a:prstGeom>
          <a:solidFill>
            <a:srgbClr val="A6CE36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GB" sz="2800" dirty="0">
                <a:latin typeface="+mj-lt"/>
              </a:rPr>
              <a:t>ACKNOWLEDGEMENT</a:t>
            </a:r>
            <a:endParaRPr lang="en-GB" sz="28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0485" name="Group 5">
            <a:extLst>
              <a:ext uri="{FF2B5EF4-FFF2-40B4-BE49-F238E27FC236}">
                <a16:creationId xmlns:a16="http://schemas.microsoft.com/office/drawing/2014/main" id="{DBEA9FAA-0D6F-30E0-9A9D-A2FB246407EF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44450"/>
            <a:ext cx="8964612" cy="720725"/>
            <a:chOff x="-25640" y="88423"/>
            <a:chExt cx="9117865" cy="1114448"/>
          </a:xfrm>
        </p:grpSpPr>
        <p:pic>
          <p:nvPicPr>
            <p:cNvPr id="20496" name="Picture 10" descr="NIOH_logo_RGB_2015_SH_EDIT.jpg">
              <a:extLst>
                <a:ext uri="{FF2B5EF4-FFF2-40B4-BE49-F238E27FC236}">
                  <a16:creationId xmlns:a16="http://schemas.microsoft.com/office/drawing/2014/main" id="{D4A75805-895D-4341-1483-5F0E4AC47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3" t="6789"/>
            <a:stretch>
              <a:fillRect/>
            </a:stretch>
          </p:blipFill>
          <p:spPr bwMode="auto">
            <a:xfrm>
              <a:off x="-25640" y="88423"/>
              <a:ext cx="3084754" cy="1114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Picture 1">
              <a:extLst>
                <a:ext uri="{FF2B5EF4-FFF2-40B4-BE49-F238E27FC236}">
                  <a16:creationId xmlns:a16="http://schemas.microsoft.com/office/drawing/2014/main" id="{8FC84F7E-964D-AF18-403A-D037BBC5E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3882" y="88423"/>
              <a:ext cx="6038343" cy="1108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4" name="Picture 9">
            <a:extLst>
              <a:ext uri="{FF2B5EF4-FFF2-40B4-BE49-F238E27FC236}">
                <a16:creationId xmlns:a16="http://schemas.microsoft.com/office/drawing/2014/main" id="{3DAA52B4-A1D6-D11F-D725-A16612265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652588"/>
            <a:ext cx="165893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D94903C-BAA5-2D47-B7A6-0EB2D5E804F7}"/>
              </a:ext>
            </a:extLst>
          </p:cNvPr>
          <p:cNvSpPr/>
          <p:nvPr/>
        </p:nvSpPr>
        <p:spPr bwMode="auto">
          <a:xfrm>
            <a:off x="539750" y="3362325"/>
            <a:ext cx="4949825" cy="193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fr-FR" altLang="en-US" sz="1200" dirty="0">
                <a:solidFill>
                  <a:prstClr val="black"/>
                </a:solidFill>
              </a:rPr>
              <a:t>                                </a:t>
            </a:r>
            <a:r>
              <a:rPr lang="fr-FR" altLang="en-US" sz="1200" dirty="0" err="1">
                <a:solidFill>
                  <a:prstClr val="black"/>
                </a:solidFill>
              </a:rPr>
              <a:t>Supervisors</a:t>
            </a:r>
            <a:endParaRPr lang="en-US" altLang="en-US" sz="1200" dirty="0">
              <a:solidFill>
                <a:prstClr val="black"/>
              </a:solidFill>
            </a:endParaRPr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EA5A5C0D-EFC9-91E7-FF19-1B6B07443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3643313"/>
            <a:ext cx="1660525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B8917DF4-6969-5D32-FA25-862383C0D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1627188"/>
            <a:ext cx="147002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BE091A-8EF3-25E7-762E-E801145431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555750"/>
            <a:ext cx="173355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7D30BA5-F96C-3327-2DA7-4BBF13DE1776}"/>
              </a:ext>
            </a:extLst>
          </p:cNvPr>
          <p:cNvSpPr/>
          <p:nvPr/>
        </p:nvSpPr>
        <p:spPr bwMode="auto">
          <a:xfrm>
            <a:off x="5857875" y="5413375"/>
            <a:ext cx="3049588" cy="193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fr-FR" altLang="en-US" sz="1200" dirty="0">
                <a:solidFill>
                  <a:prstClr val="black"/>
                </a:solidFill>
              </a:rPr>
              <a:t>                                  Co-</a:t>
            </a:r>
            <a:r>
              <a:rPr lang="fr-FR" altLang="en-US" sz="1200" dirty="0" err="1">
                <a:solidFill>
                  <a:prstClr val="black"/>
                </a:solidFill>
              </a:rPr>
              <a:t>supervisors</a:t>
            </a:r>
            <a:endParaRPr lang="en-US" altLang="en-US" sz="1200" dirty="0">
              <a:solidFill>
                <a:prstClr val="black"/>
              </a:solidFill>
            </a:endParaRPr>
          </a:p>
        </p:txBody>
      </p:sp>
      <p:pic>
        <p:nvPicPr>
          <p:cNvPr id="17" name="Picture 4" descr="Minimum Viable Team | Sachin Rekhi">
            <a:extLst>
              <a:ext uri="{FF2B5EF4-FFF2-40B4-BE49-F238E27FC236}">
                <a16:creationId xmlns:a16="http://schemas.microsoft.com/office/drawing/2014/main" id="{9297F4B7-B40A-4A43-0E46-C4BE4279F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3944938"/>
            <a:ext cx="16287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3C18BD7-1B1D-73F8-232F-D562CBA7A479}"/>
              </a:ext>
            </a:extLst>
          </p:cNvPr>
          <p:cNvSpPr/>
          <p:nvPr/>
        </p:nvSpPr>
        <p:spPr bwMode="auto">
          <a:xfrm>
            <a:off x="325438" y="5848350"/>
            <a:ext cx="3667125" cy="1698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fr-FR" altLang="en-US" sz="1200" dirty="0">
                <a:solidFill>
                  <a:prstClr val="black"/>
                </a:solidFill>
              </a:rPr>
              <a:t>                                </a:t>
            </a:r>
            <a:r>
              <a:rPr lang="fr-FR" altLang="en-US" sz="1200" dirty="0" err="1">
                <a:solidFill>
                  <a:prstClr val="black"/>
                </a:solidFill>
              </a:rPr>
              <a:t>Analytical</a:t>
            </a:r>
            <a:r>
              <a:rPr lang="fr-FR" altLang="en-US" sz="1200" dirty="0">
                <a:solidFill>
                  <a:prstClr val="black"/>
                </a:solidFill>
              </a:rPr>
              <a:t> Services</a:t>
            </a:r>
            <a:endParaRPr lang="en-US" altLang="en-US" sz="1200" dirty="0">
              <a:solidFill>
                <a:prstClr val="blac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691AE3-8889-3125-E840-087D179554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5632450"/>
            <a:ext cx="2751138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2">
            <a:extLst>
              <a:ext uri="{FF2B5EF4-FFF2-40B4-BE49-F238E27FC236}">
                <a16:creationId xmlns:a16="http://schemas.microsoft.com/office/drawing/2014/main" id="{3C7C0381-04D5-2FE2-7D21-088F084D3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29050"/>
            <a:ext cx="179705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1ABB1A1A-40AB-F9FE-8544-267F6142A9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1EB09E-0005-4A09-B5D8-30262877132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6627" name="Content Placeholder 9">
            <a:extLst>
              <a:ext uri="{FF2B5EF4-FFF2-40B4-BE49-F238E27FC236}">
                <a16:creationId xmlns:a16="http://schemas.microsoft.com/office/drawing/2014/main" id="{295BCC7C-A58D-7007-D81E-F0B26F105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75" y="1411288"/>
            <a:ext cx="8218488" cy="4876800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ZA" altLang="en-US" sz="1600" dirty="0"/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  <a:defRPr/>
            </a:pPr>
            <a:r>
              <a:rPr lang="en-ZA" altLang="en-US" sz="1600" dirty="0"/>
              <a:t>WHO (2005) “Trichloroethylene in drinking-water,” World Health Organization .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  <a:defRPr/>
            </a:pPr>
            <a:r>
              <a:rPr lang="en-ZA" altLang="en-US" sz="1600" dirty="0"/>
              <a:t>Hansen, J. et al. (2013) “Risk of cancer among workers exposed to trichloroethylene: analysis of three Nordic cohort studies.,” </a:t>
            </a:r>
            <a:r>
              <a:rPr lang="en-ZA" altLang="en-US" sz="1600" i="1" dirty="0"/>
              <a:t>Journal of the National Cancer Institute</a:t>
            </a:r>
            <a:r>
              <a:rPr lang="en-ZA" altLang="en-US" sz="1600" dirty="0"/>
              <a:t>, 105(12). doi:10.1093/</a:t>
            </a:r>
            <a:r>
              <a:rPr lang="en-ZA" altLang="en-US" sz="1600" dirty="0" err="1"/>
              <a:t>jnci</a:t>
            </a:r>
            <a:r>
              <a:rPr lang="en-ZA" altLang="en-US" sz="1600" dirty="0"/>
              <a:t>/djt107.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  <a:defRPr/>
            </a:pPr>
            <a:r>
              <a:rPr lang="en-ZA" altLang="en-US" sz="1600" dirty="0"/>
              <a:t>Kumar, M. et al. (2009) “Study of genetic polymorphism in solvent exposed population and its correlation to in vitro effect of trichloroethylene on lymphocytes,” </a:t>
            </a:r>
            <a:r>
              <a:rPr lang="en-ZA" altLang="en-US" sz="1600" i="1" dirty="0"/>
              <a:t>Journal of Environmental Biology</a:t>
            </a:r>
            <a:r>
              <a:rPr lang="en-ZA" altLang="en-US" sz="1600" dirty="0"/>
              <a:t>, 30(5).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  <a:defRPr/>
            </a:pPr>
            <a:r>
              <a:rPr lang="en-ZA" altLang="en-US" sz="1600" dirty="0" err="1"/>
              <a:t>Singthong</a:t>
            </a:r>
            <a:r>
              <a:rPr lang="en-ZA" altLang="en-US" sz="1600" dirty="0"/>
              <a:t>, S. et al. (2015) “Occupational health risks among trichloroethylene-exposed workers in a clock manufacturing factory,” </a:t>
            </a:r>
            <a:r>
              <a:rPr lang="en-ZA" altLang="en-US" sz="1600" i="1" dirty="0"/>
              <a:t>Global journal of health science</a:t>
            </a:r>
            <a:r>
              <a:rPr lang="en-ZA" altLang="en-US" sz="1600" dirty="0"/>
              <a:t>, 7(1). doi:10.5539/gjhs.v7n1p161.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  <a:defRPr/>
            </a:pPr>
            <a:endParaRPr lang="en-ZA" altLang="en-US" sz="1800" dirty="0"/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  <a:defRPr/>
            </a:pPr>
            <a:endParaRPr lang="en-US" altLang="en-US" sz="1600" dirty="0"/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2369E6FC-9529-BAD9-BEC2-F9D7D286C24D}"/>
              </a:ext>
            </a:extLst>
          </p:cNvPr>
          <p:cNvSpPr/>
          <p:nvPr/>
        </p:nvSpPr>
        <p:spPr>
          <a:xfrm>
            <a:off x="1403350" y="981075"/>
            <a:ext cx="6553200" cy="858838"/>
          </a:xfrm>
          <a:prstGeom prst="roundRect">
            <a:avLst/>
          </a:prstGeom>
          <a:solidFill>
            <a:srgbClr val="A6CE36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800" dirty="0">
              <a:latin typeface="+mj-lt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2800" dirty="0">
                <a:latin typeface="+mj-lt"/>
                <a:cs typeface="Times New Roman" panose="02020603050405020304" pitchFamily="18" charset="0"/>
              </a:rPr>
              <a:t>REFERENCES</a:t>
            </a:r>
            <a:br>
              <a:rPr lang="en-GB" sz="2800" dirty="0">
                <a:latin typeface="+mj-lt"/>
                <a:cs typeface="Times New Roman" panose="02020603050405020304" pitchFamily="18" charset="0"/>
              </a:rPr>
            </a:br>
            <a:endParaRPr lang="en-GB" sz="28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2533" name="Group 5">
            <a:extLst>
              <a:ext uri="{FF2B5EF4-FFF2-40B4-BE49-F238E27FC236}">
                <a16:creationId xmlns:a16="http://schemas.microsoft.com/office/drawing/2014/main" id="{FD9CF1D4-5ECF-0FF5-5F99-5534BF2DF7A3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31750"/>
            <a:ext cx="9155113" cy="876300"/>
            <a:chOff x="-25640" y="88423"/>
            <a:chExt cx="9117865" cy="1114448"/>
          </a:xfrm>
        </p:grpSpPr>
        <p:pic>
          <p:nvPicPr>
            <p:cNvPr id="22534" name="Picture 10" descr="NIOH_logo_RGB_2015_SH_EDIT.jpg">
              <a:extLst>
                <a:ext uri="{FF2B5EF4-FFF2-40B4-BE49-F238E27FC236}">
                  <a16:creationId xmlns:a16="http://schemas.microsoft.com/office/drawing/2014/main" id="{C5AAB0DE-914E-5295-12C6-C77F4D931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3" t="6789"/>
            <a:stretch>
              <a:fillRect/>
            </a:stretch>
          </p:blipFill>
          <p:spPr bwMode="auto">
            <a:xfrm>
              <a:off x="-25640" y="88423"/>
              <a:ext cx="3084754" cy="1114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Picture 1">
              <a:extLst>
                <a:ext uri="{FF2B5EF4-FFF2-40B4-BE49-F238E27FC236}">
                  <a16:creationId xmlns:a16="http://schemas.microsoft.com/office/drawing/2014/main" id="{39D0D5E4-EF8B-A653-5A66-0B7570296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3882" y="88423"/>
              <a:ext cx="6038343" cy="1108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>
            <a:extLst>
              <a:ext uri="{FF2B5EF4-FFF2-40B4-BE49-F238E27FC236}">
                <a16:creationId xmlns:a16="http://schemas.microsoft.com/office/drawing/2014/main" id="{E0047DC6-95F9-9AF0-C577-283ED3DEB1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AE7C01-DE51-453D-827B-818C0B5716B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2531" name="Content Placeholder 9">
            <a:extLst>
              <a:ext uri="{FF2B5EF4-FFF2-40B4-BE49-F238E27FC236}">
                <a16:creationId xmlns:a16="http://schemas.microsoft.com/office/drawing/2014/main" id="{3BA1A9A1-8164-2359-D8F2-05966A7B9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479550"/>
            <a:ext cx="8362950" cy="5378450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ZA" altLang="en-US" sz="1600" dirty="0"/>
          </a:p>
          <a:p>
            <a:pPr>
              <a:lnSpc>
                <a:spcPct val="150000"/>
              </a:lnSpc>
              <a:buFont typeface="+mj-lt"/>
              <a:buAutoNum type="arabicPeriod" startAt="5"/>
              <a:defRPr/>
            </a:pPr>
            <a:r>
              <a:rPr lang="en-US" altLang="en-US" sz="1600" dirty="0"/>
              <a:t>Douglas, G.A., Ikeda, M. and </a:t>
            </a:r>
            <a:r>
              <a:rPr lang="en-US" altLang="en-US" sz="1600" dirty="0" err="1"/>
              <a:t>Nogueira</a:t>
            </a:r>
            <a:r>
              <a:rPr lang="en-US" altLang="en-US" sz="1600" dirty="0"/>
              <a:t>, D.P. (1981) “Recommended health-based limits in occupational exposure to selected organic solvents,” World Health Organization - Technical Report Series, No.664.</a:t>
            </a:r>
          </a:p>
          <a:p>
            <a:pPr>
              <a:lnSpc>
                <a:spcPct val="150000"/>
              </a:lnSpc>
              <a:buFont typeface="+mj-lt"/>
              <a:buAutoNum type="arabicPeriod" startAt="5"/>
              <a:defRPr/>
            </a:pPr>
            <a:r>
              <a:rPr lang="en-US" altLang="en-US" sz="1600" dirty="0"/>
              <a:t>Brown, S. D., Dixon, A. M., Bruckner, J. v., &amp; Bartlett, M. G. (2003). A validated GC-MS assay for the quantitation of trichloroethylene (TCE) from drinking water. </a:t>
            </a:r>
            <a:r>
              <a:rPr lang="en-US" altLang="en-US" sz="1600" i="1" dirty="0"/>
              <a:t>International Journal of Environmental Analytical Chemistry</a:t>
            </a:r>
            <a:r>
              <a:rPr lang="en-US" altLang="en-US" sz="1600" dirty="0"/>
              <a:t>, 83(5). https://doi.org/10.1080/0306731031000104713</a:t>
            </a:r>
          </a:p>
          <a:p>
            <a:pPr>
              <a:lnSpc>
                <a:spcPct val="150000"/>
              </a:lnSpc>
              <a:buFont typeface="+mj-lt"/>
              <a:buAutoNum type="arabicPeriod" startAt="5"/>
              <a:defRPr/>
            </a:pPr>
            <a:r>
              <a:rPr lang="en-US" altLang="en-US" sz="1600" dirty="0"/>
              <a:t>Liu, Y., Xin, Q., Liu, D., </a:t>
            </a:r>
            <a:r>
              <a:rPr lang="en-US" altLang="en-US" sz="1600" dirty="0" err="1"/>
              <a:t>Cai</a:t>
            </a:r>
            <a:r>
              <a:rPr lang="en-US" altLang="en-US" sz="1600" dirty="0"/>
              <a:t>, Z., Zhang, Z., Lan, J., Wei, R., Li, D., &amp; </a:t>
            </a:r>
            <a:r>
              <a:rPr lang="en-US" altLang="en-US" sz="1600" dirty="0" err="1"/>
              <a:t>Hou</a:t>
            </a:r>
            <a:r>
              <a:rPr lang="en-US" altLang="en-US" sz="1600" dirty="0"/>
              <a:t>, R. (2012). The application of HS-SPME-GC/MS in detecting chemical components in giant panda (</a:t>
            </a:r>
            <a:r>
              <a:rPr lang="en-US" altLang="en-US" sz="1600" dirty="0" err="1"/>
              <a:t>Ailuropoda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melanoleuca</a:t>
            </a:r>
            <a:r>
              <a:rPr lang="en-US" altLang="en-US" sz="1600" dirty="0"/>
              <a:t>) urine. Acta </a:t>
            </a:r>
            <a:r>
              <a:rPr lang="en-US" altLang="en-US" sz="1600" dirty="0" err="1"/>
              <a:t>Theriologica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Sinica</a:t>
            </a:r>
            <a:r>
              <a:rPr lang="en-US" altLang="en-US" sz="1600" dirty="0"/>
              <a:t>, 32(1).</a:t>
            </a:r>
          </a:p>
          <a:p>
            <a:pPr>
              <a:lnSpc>
                <a:spcPct val="150000"/>
              </a:lnSpc>
              <a:buFont typeface="+mj-lt"/>
              <a:buAutoNum type="arabicPeriod" startAt="5"/>
              <a:defRPr/>
            </a:pPr>
            <a:r>
              <a:rPr lang="en-US" altLang="en-US" sz="1600" dirty="0"/>
              <a:t>Munch, D., &amp; </a:t>
            </a:r>
            <a:r>
              <a:rPr lang="en-US" altLang="en-US" sz="1600" dirty="0" err="1"/>
              <a:t>Hautman</a:t>
            </a:r>
            <a:r>
              <a:rPr lang="en-US" altLang="en-US" sz="1600" dirty="0"/>
              <a:t>, D. (1995). Method 551.1: Determination of chlorination disinfection byproducts, chlorinated solvents , and halogenated pesticides/ herbicides in drinking water by liquid-liquid extraction and gas chromatography with electron-capture detection. Environmental Protection.</a:t>
            </a:r>
          </a:p>
          <a:p>
            <a:pPr>
              <a:lnSpc>
                <a:spcPct val="150000"/>
              </a:lnSpc>
              <a:buFont typeface="+mj-lt"/>
              <a:buAutoNum type="arabicPeriod" startAt="5"/>
              <a:defRPr/>
            </a:pPr>
            <a:endParaRPr lang="en-US" altLang="en-US" sz="1600" dirty="0"/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B36E10B4-C0E1-94A1-999C-C28C09AFC5B9}"/>
              </a:ext>
            </a:extLst>
          </p:cNvPr>
          <p:cNvSpPr/>
          <p:nvPr/>
        </p:nvSpPr>
        <p:spPr>
          <a:xfrm>
            <a:off x="1403350" y="981075"/>
            <a:ext cx="6553200" cy="858838"/>
          </a:xfrm>
          <a:prstGeom prst="roundRect">
            <a:avLst/>
          </a:prstGeom>
          <a:solidFill>
            <a:srgbClr val="A6CE36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800" dirty="0">
              <a:latin typeface="+mj-lt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2800" dirty="0">
                <a:latin typeface="+mj-lt"/>
                <a:cs typeface="Times New Roman" panose="02020603050405020304" pitchFamily="18" charset="0"/>
              </a:rPr>
              <a:t>REFERENCES</a:t>
            </a:r>
            <a:br>
              <a:rPr lang="en-GB" sz="2800" dirty="0">
                <a:latin typeface="+mj-lt"/>
                <a:cs typeface="Times New Roman" panose="02020603050405020304" pitchFamily="18" charset="0"/>
              </a:rPr>
            </a:br>
            <a:endParaRPr lang="en-GB" sz="28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3557" name="Group 5">
            <a:extLst>
              <a:ext uri="{FF2B5EF4-FFF2-40B4-BE49-F238E27FC236}">
                <a16:creationId xmlns:a16="http://schemas.microsoft.com/office/drawing/2014/main" id="{29803991-BFD8-8923-C68C-90B76044C289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31750"/>
            <a:ext cx="9155113" cy="876300"/>
            <a:chOff x="-25640" y="88423"/>
            <a:chExt cx="9117865" cy="1114448"/>
          </a:xfrm>
        </p:grpSpPr>
        <p:pic>
          <p:nvPicPr>
            <p:cNvPr id="23558" name="Picture 10" descr="NIOH_logo_RGB_2015_SH_EDIT.jpg">
              <a:extLst>
                <a:ext uri="{FF2B5EF4-FFF2-40B4-BE49-F238E27FC236}">
                  <a16:creationId xmlns:a16="http://schemas.microsoft.com/office/drawing/2014/main" id="{43846AAB-E60C-DBB2-97F6-7A0850B94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3" t="6789"/>
            <a:stretch>
              <a:fillRect/>
            </a:stretch>
          </p:blipFill>
          <p:spPr bwMode="auto">
            <a:xfrm>
              <a:off x="-25640" y="88423"/>
              <a:ext cx="3084754" cy="1114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Picture 1">
              <a:extLst>
                <a:ext uri="{FF2B5EF4-FFF2-40B4-BE49-F238E27FC236}">
                  <a16:creationId xmlns:a16="http://schemas.microsoft.com/office/drawing/2014/main" id="{31E1BC6F-E03A-072D-0D13-A62C8AB52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3882" y="88423"/>
              <a:ext cx="6038343" cy="1108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637CD8F7-E0C0-9944-6B75-CD49D5A7EF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192E61-34AA-4C3B-8DCD-62734119E4B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2531" name="Content Placeholder 9">
            <a:extLst>
              <a:ext uri="{FF2B5EF4-FFF2-40B4-BE49-F238E27FC236}">
                <a16:creationId xmlns:a16="http://schemas.microsoft.com/office/drawing/2014/main" id="{7662A39A-2746-C58F-42F2-472464508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844675"/>
            <a:ext cx="8218488" cy="4392613"/>
          </a:xfrm>
        </p:spPr>
        <p:txBody>
          <a:bodyPr/>
          <a:lstStyle/>
          <a:p>
            <a:pPr>
              <a:lnSpc>
                <a:spcPct val="150000"/>
              </a:lnSpc>
              <a:buFont typeface="+mj-lt"/>
              <a:buAutoNum type="arabicPeriod" startAt="8"/>
              <a:defRPr/>
            </a:pPr>
            <a:r>
              <a:rPr lang="en-US" altLang="en-US" sz="1600" dirty="0" err="1"/>
              <a:t>Rastkari</a:t>
            </a:r>
            <a:r>
              <a:rPr lang="en-US" altLang="en-US" sz="1600" dirty="0"/>
              <a:t>, N., </a:t>
            </a:r>
            <a:r>
              <a:rPr lang="en-US" altLang="en-US" sz="1600" dirty="0" err="1"/>
              <a:t>Ahmadkhaniha</a:t>
            </a:r>
            <a:r>
              <a:rPr lang="en-US" altLang="en-US" sz="1600" dirty="0"/>
              <a:t>, R., &amp; </a:t>
            </a:r>
            <a:r>
              <a:rPr lang="en-US" altLang="en-US" sz="1600" dirty="0" err="1"/>
              <a:t>Yunesian</a:t>
            </a:r>
            <a:r>
              <a:rPr lang="en-US" altLang="en-US" sz="1600" dirty="0"/>
              <a:t>, M. (2012). Simultaneous determination of trichloroethylene, </a:t>
            </a:r>
            <a:r>
              <a:rPr lang="en-US" altLang="en-US" sz="1600" dirty="0" err="1"/>
              <a:t>perchloroethylene</a:t>
            </a:r>
            <a:r>
              <a:rPr lang="en-US" altLang="en-US" sz="1600" dirty="0"/>
              <a:t> and </a:t>
            </a:r>
            <a:r>
              <a:rPr lang="en-US" altLang="en-US" sz="1600" dirty="0" err="1"/>
              <a:t>trichloroacetic</a:t>
            </a:r>
            <a:r>
              <a:rPr lang="en-US" altLang="en-US" sz="1600" dirty="0"/>
              <a:t> acid in human urine using solid-phase </a:t>
            </a:r>
            <a:r>
              <a:rPr lang="en-US" altLang="en-US" sz="1600" dirty="0" err="1"/>
              <a:t>microextraction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fibre</a:t>
            </a:r>
            <a:r>
              <a:rPr lang="en-US" altLang="en-US" sz="1600" dirty="0"/>
              <a:t> coated with single-walled carbon nanotubes. </a:t>
            </a:r>
            <a:r>
              <a:rPr lang="en-US" altLang="en-US" sz="1600" i="1" dirty="0"/>
              <a:t>International Journal of Environmental Analytical Chemistry</a:t>
            </a:r>
            <a:r>
              <a:rPr lang="en-US" altLang="en-US" sz="1600" dirty="0"/>
              <a:t>, 92(14). https://doi.org/10.1080/03067319.2011.581367</a:t>
            </a:r>
          </a:p>
          <a:p>
            <a:pPr>
              <a:lnSpc>
                <a:spcPct val="150000"/>
              </a:lnSpc>
              <a:buFont typeface="+mj-lt"/>
              <a:buAutoNum type="arabicPeriod" startAt="8"/>
              <a:defRPr/>
            </a:pPr>
            <a:r>
              <a:rPr lang="en-US" altLang="en-US" sz="1600" dirty="0"/>
              <a:t>Zhang, M., &amp; Harrington, P. (2015). Determination of Trichloroethylene in Water by Liquid–Liquid </a:t>
            </a:r>
            <a:r>
              <a:rPr lang="en-US" altLang="en-US" sz="1600" dirty="0" err="1"/>
              <a:t>Microextraction</a:t>
            </a:r>
            <a:r>
              <a:rPr lang="en-US" altLang="en-US" sz="1600" dirty="0"/>
              <a:t> Assisted Solid Phase </a:t>
            </a:r>
            <a:r>
              <a:rPr lang="en-US" altLang="en-US" sz="1600" dirty="0" err="1"/>
              <a:t>Microextraction</a:t>
            </a:r>
            <a:r>
              <a:rPr lang="en-US" altLang="en-US" sz="1600" dirty="0"/>
              <a:t>. </a:t>
            </a:r>
            <a:r>
              <a:rPr lang="en-US" altLang="en-US" sz="1600" i="1" dirty="0"/>
              <a:t>Chromatography</a:t>
            </a:r>
            <a:r>
              <a:rPr lang="en-US" altLang="en-US" sz="1600" dirty="0"/>
              <a:t>, 2(1). https://doi.org/10.3390/chromatography2010066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1600" dirty="0"/>
              <a:t> </a:t>
            </a:r>
          </a:p>
          <a:p>
            <a:pPr>
              <a:lnSpc>
                <a:spcPct val="150000"/>
              </a:lnSpc>
              <a:buFont typeface="+mj-lt"/>
              <a:buAutoNum type="arabicPeriod" startAt="5"/>
              <a:defRPr/>
            </a:pPr>
            <a:endParaRPr lang="en-US" altLang="en-US" sz="160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ZA" altLang="en-US" sz="1600" dirty="0"/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1BF77A80-6F9F-F921-228C-04B6B2AFDB4A}"/>
              </a:ext>
            </a:extLst>
          </p:cNvPr>
          <p:cNvSpPr/>
          <p:nvPr/>
        </p:nvSpPr>
        <p:spPr>
          <a:xfrm>
            <a:off x="1403350" y="981075"/>
            <a:ext cx="6553200" cy="858838"/>
          </a:xfrm>
          <a:prstGeom prst="roundRect">
            <a:avLst/>
          </a:prstGeom>
          <a:solidFill>
            <a:srgbClr val="A6CE36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800" dirty="0">
              <a:latin typeface="+mj-lt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2800" dirty="0">
                <a:latin typeface="+mj-lt"/>
                <a:cs typeface="Times New Roman" panose="02020603050405020304" pitchFamily="18" charset="0"/>
              </a:rPr>
              <a:t>REFERENCES</a:t>
            </a:r>
            <a:br>
              <a:rPr lang="en-GB" sz="2800" dirty="0">
                <a:latin typeface="+mj-lt"/>
                <a:cs typeface="Times New Roman" panose="02020603050405020304" pitchFamily="18" charset="0"/>
              </a:rPr>
            </a:br>
            <a:endParaRPr lang="en-GB" sz="28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4581" name="Group 5">
            <a:extLst>
              <a:ext uri="{FF2B5EF4-FFF2-40B4-BE49-F238E27FC236}">
                <a16:creationId xmlns:a16="http://schemas.microsoft.com/office/drawing/2014/main" id="{BC882EB2-CDCC-CE3C-F19B-72B4D945BB7B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31750"/>
            <a:ext cx="9155113" cy="876300"/>
            <a:chOff x="-25640" y="88423"/>
            <a:chExt cx="9117865" cy="1114448"/>
          </a:xfrm>
        </p:grpSpPr>
        <p:pic>
          <p:nvPicPr>
            <p:cNvPr id="24582" name="Picture 10" descr="NIOH_logo_RGB_2015_SH_EDIT.jpg">
              <a:extLst>
                <a:ext uri="{FF2B5EF4-FFF2-40B4-BE49-F238E27FC236}">
                  <a16:creationId xmlns:a16="http://schemas.microsoft.com/office/drawing/2014/main" id="{8272D304-9789-7D5D-3B3A-3A52E419E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3" t="6789"/>
            <a:stretch>
              <a:fillRect/>
            </a:stretch>
          </p:blipFill>
          <p:spPr bwMode="auto">
            <a:xfrm>
              <a:off x="-25640" y="88423"/>
              <a:ext cx="3084754" cy="1114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1">
              <a:extLst>
                <a:ext uri="{FF2B5EF4-FFF2-40B4-BE49-F238E27FC236}">
                  <a16:creationId xmlns:a16="http://schemas.microsoft.com/office/drawing/2014/main" id="{BDD21533-0206-8106-1D0F-5D906A463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3882" y="88423"/>
              <a:ext cx="6038343" cy="1108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>
            <a:extLst>
              <a:ext uri="{FF2B5EF4-FFF2-40B4-BE49-F238E27FC236}">
                <a16:creationId xmlns:a16="http://schemas.microsoft.com/office/drawing/2014/main" id="{81AEE246-A5BD-9818-6B52-13C1923E78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729214-5922-490A-A1F4-A76B38A07E5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5603" name="Picture 5">
            <a:extLst>
              <a:ext uri="{FF2B5EF4-FFF2-40B4-BE49-F238E27FC236}">
                <a16:creationId xmlns:a16="http://schemas.microsoft.com/office/drawing/2014/main" id="{77CD3141-8C4D-A819-ED52-6293B1368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74517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6">
            <a:extLst>
              <a:ext uri="{FF2B5EF4-FFF2-40B4-BE49-F238E27FC236}">
                <a16:creationId xmlns:a16="http://schemas.microsoft.com/office/drawing/2014/main" id="{22BA16E5-8179-FEC2-DAD4-B4C3273D9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4941888"/>
            <a:ext cx="54006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ZA" altLang="en-US" sz="2000">
                <a:latin typeface="Goudy Stout" panose="0202090407030B020401" pitchFamily="18" charset="0"/>
              </a:rPr>
              <a:t>“Your product is as good as the methods”</a:t>
            </a:r>
          </a:p>
        </p:txBody>
      </p:sp>
      <p:sp>
        <p:nvSpPr>
          <p:cNvPr id="25605" name="TextBox 7">
            <a:extLst>
              <a:ext uri="{FF2B5EF4-FFF2-40B4-BE49-F238E27FC236}">
                <a16:creationId xmlns:a16="http://schemas.microsoft.com/office/drawing/2014/main" id="{6F3E671C-3D3B-94C9-99A2-741951150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6048375"/>
            <a:ext cx="5040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ZA" altLang="en-US" sz="2000">
                <a:solidFill>
                  <a:srgbClr val="92D050"/>
                </a:solidFill>
                <a:latin typeface="Goudy Stout" panose="0202090407030B020401" pitchFamily="18" charset="0"/>
              </a:rPr>
              <a:t>Ke ya Leboha</a:t>
            </a:r>
          </a:p>
        </p:txBody>
      </p:sp>
      <p:pic>
        <p:nvPicPr>
          <p:cNvPr id="25606" name="Picture 8">
            <a:extLst>
              <a:ext uri="{FF2B5EF4-FFF2-40B4-BE49-F238E27FC236}">
                <a16:creationId xmlns:a16="http://schemas.microsoft.com/office/drawing/2014/main" id="{528DD410-58BE-96A7-FD6E-72A292865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83213"/>
            <a:ext cx="1576387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89B8E2F-38AC-80A8-6D41-D50D1E1BD574}"/>
              </a:ext>
            </a:extLst>
          </p:cNvPr>
          <p:cNvGrpSpPr/>
          <p:nvPr/>
        </p:nvGrpSpPr>
        <p:grpSpPr>
          <a:xfrm rot="3000000">
            <a:off x="30847" y="2631522"/>
            <a:ext cx="540000" cy="2917138"/>
            <a:chOff x="-82898" y="1347538"/>
            <a:chExt cx="720000" cy="3886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3E78A6E-3B91-8010-E4E2-834B0AE1A846}"/>
                </a:ext>
              </a:extLst>
            </p:cNvPr>
            <p:cNvGrpSpPr/>
            <p:nvPr/>
          </p:nvGrpSpPr>
          <p:grpSpPr>
            <a:xfrm>
              <a:off x="0" y="1347538"/>
              <a:ext cx="625642" cy="3886200"/>
              <a:chOff x="0" y="1961147"/>
              <a:chExt cx="637674" cy="3272590"/>
            </a:xfrm>
          </p:grpSpPr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5DFD077A-7363-6B4F-A570-02E9D52176FA}"/>
                  </a:ext>
                </a:extLst>
              </p:cNvPr>
              <p:cNvSpPr/>
              <p:nvPr/>
            </p:nvSpPr>
            <p:spPr>
              <a:xfrm>
                <a:off x="1" y="1961147"/>
                <a:ext cx="539571" cy="1752810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/>
              </a:p>
            </p:txBody>
          </p:sp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id="{2F9F44FF-54D0-B443-A133-BC85119A8BC2}"/>
                  </a:ext>
                </a:extLst>
              </p:cNvPr>
              <p:cNvSpPr/>
              <p:nvPr/>
            </p:nvSpPr>
            <p:spPr>
              <a:xfrm rot="10800000">
                <a:off x="0" y="3597442"/>
                <a:ext cx="637674" cy="1636295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0CBDC7D-07A3-D8A6-C41D-5806CBD6A57C}"/>
                </a:ext>
              </a:extLst>
            </p:cNvPr>
            <p:cNvSpPr/>
            <p:nvPr/>
          </p:nvSpPr>
          <p:spPr>
            <a:xfrm>
              <a:off x="-82898" y="3154193"/>
              <a:ext cx="720000" cy="68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/>
            </a:p>
          </p:txBody>
        </p:sp>
      </p:grpSp>
      <p:sp>
        <p:nvSpPr>
          <p:cNvPr id="17" name="Arc 16">
            <a:extLst>
              <a:ext uri="{FF2B5EF4-FFF2-40B4-BE49-F238E27FC236}">
                <a16:creationId xmlns:a16="http://schemas.microsoft.com/office/drawing/2014/main" id="{66EE928B-76DD-FE98-47B4-84C05F902094}"/>
              </a:ext>
            </a:extLst>
          </p:cNvPr>
          <p:cNvSpPr/>
          <p:nvPr/>
        </p:nvSpPr>
        <p:spPr>
          <a:xfrm>
            <a:off x="-1841500" y="2319338"/>
            <a:ext cx="3683000" cy="3681412"/>
          </a:xfrm>
          <a:prstGeom prst="arc">
            <a:avLst>
              <a:gd name="adj1" fmla="val 16200000"/>
              <a:gd name="adj2" fmla="val 5462121"/>
            </a:avLst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5A70220-0EEF-E83B-D47B-520137998F8B}"/>
              </a:ext>
            </a:extLst>
          </p:cNvPr>
          <p:cNvSpPr/>
          <p:nvPr/>
        </p:nvSpPr>
        <p:spPr>
          <a:xfrm>
            <a:off x="1271824" y="2740217"/>
            <a:ext cx="569008" cy="49832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DE8BA5-39A9-4C36-3CF6-0FC55E0AE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2851150"/>
            <a:ext cx="4984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/>
              <a:t>Selective method for TCE</a:t>
            </a:r>
            <a:endParaRPr lang="en-ZA" altLang="en-US" sz="20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A8A8DF2-617D-CC34-1CE9-5722308EFF38}"/>
              </a:ext>
            </a:extLst>
          </p:cNvPr>
          <p:cNvSpPr/>
          <p:nvPr/>
        </p:nvSpPr>
        <p:spPr>
          <a:xfrm>
            <a:off x="1631268" y="3817423"/>
            <a:ext cx="569008" cy="49832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C1D18F-11B0-E554-63CA-D76F1E17D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3800475"/>
            <a:ext cx="49847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/>
              <a:t>Existing methods may be too contamination prone</a:t>
            </a:r>
            <a:r>
              <a:rPr lang="en-US" altLang="en-US" sz="2000" b="1"/>
              <a:t>, too expensive, time consuming, or energy intensive</a:t>
            </a:r>
            <a:endParaRPr lang="en-ZA" altLang="en-US" sz="20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B99A482-C8B5-47CA-E4C9-B6F2AEF0D0CE}"/>
              </a:ext>
            </a:extLst>
          </p:cNvPr>
          <p:cNvSpPr/>
          <p:nvPr/>
        </p:nvSpPr>
        <p:spPr>
          <a:xfrm>
            <a:off x="1352209" y="4978730"/>
            <a:ext cx="569008" cy="49832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dirty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C58CC3-E13C-4C0F-A374-F7664C30E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5076825"/>
            <a:ext cx="4984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/>
              <a:t>No method available</a:t>
            </a:r>
            <a:endParaRPr lang="en-ZA" altLang="en-US" sz="2000"/>
          </a:p>
        </p:txBody>
      </p:sp>
      <p:grpSp>
        <p:nvGrpSpPr>
          <p:cNvPr id="5136" name="Group 3">
            <a:extLst>
              <a:ext uri="{FF2B5EF4-FFF2-40B4-BE49-F238E27FC236}">
                <a16:creationId xmlns:a16="http://schemas.microsoft.com/office/drawing/2014/main" id="{BB370236-1890-F86D-29F3-16F15E5FAD1B}"/>
              </a:ext>
            </a:extLst>
          </p:cNvPr>
          <p:cNvGrpSpPr>
            <a:grpSpLocks/>
          </p:cNvGrpSpPr>
          <p:nvPr/>
        </p:nvGrpSpPr>
        <p:grpSpPr bwMode="auto">
          <a:xfrm>
            <a:off x="171450" y="114300"/>
            <a:ext cx="8793163" cy="893763"/>
            <a:chOff x="-60063" y="56411"/>
            <a:chExt cx="9152288" cy="1140563"/>
          </a:xfrm>
        </p:grpSpPr>
        <p:pic>
          <p:nvPicPr>
            <p:cNvPr id="5139" name="Picture 10" descr="NIOH_logo_RGB_2015_SH_EDIT.jpg">
              <a:extLst>
                <a:ext uri="{FF2B5EF4-FFF2-40B4-BE49-F238E27FC236}">
                  <a16:creationId xmlns:a16="http://schemas.microsoft.com/office/drawing/2014/main" id="{57BA7A10-B34E-4854-01FA-D0C7DE059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3" t="6789"/>
            <a:stretch>
              <a:fillRect/>
            </a:stretch>
          </p:blipFill>
          <p:spPr bwMode="auto">
            <a:xfrm>
              <a:off x="-60063" y="56411"/>
              <a:ext cx="3157038" cy="1140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0" name="Picture 1">
              <a:extLst>
                <a:ext uri="{FF2B5EF4-FFF2-40B4-BE49-F238E27FC236}">
                  <a16:creationId xmlns:a16="http://schemas.microsoft.com/office/drawing/2014/main" id="{D16523CD-FBCE-966D-DC4B-6CE5861F2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3882" y="88423"/>
              <a:ext cx="6038343" cy="1108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37" name="TextBox 3">
            <a:extLst>
              <a:ext uri="{FF2B5EF4-FFF2-40B4-BE49-F238E27FC236}">
                <a16:creationId xmlns:a16="http://schemas.microsoft.com/office/drawing/2014/main" id="{2B00FE0F-8449-682A-8821-A79D38609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1974850"/>
            <a:ext cx="5273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/>
              <a:t>Need for the development of an alternative Method</a:t>
            </a:r>
            <a:endParaRPr lang="en-ZA" altLang="en-US"/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A055459E-E63B-BF14-8680-E7CD830F2255}"/>
              </a:ext>
            </a:extLst>
          </p:cNvPr>
          <p:cNvSpPr/>
          <p:nvPr/>
        </p:nvSpPr>
        <p:spPr>
          <a:xfrm>
            <a:off x="430213" y="1077913"/>
            <a:ext cx="8172450" cy="893762"/>
          </a:xfrm>
          <a:prstGeom prst="roundRect">
            <a:avLst/>
          </a:prstGeom>
          <a:solidFill>
            <a:srgbClr val="A6CE36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kern="0" dirty="0">
                <a:solidFill>
                  <a:prstClr val="black"/>
                </a:solidFill>
                <a:latin typeface="Calibri"/>
                <a:cs typeface="+mn-cs"/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964B1D-D2E5-E225-7810-D727C9741D20}"/>
              </a:ext>
            </a:extLst>
          </p:cNvPr>
          <p:cNvCxnSpPr/>
          <p:nvPr/>
        </p:nvCxnSpPr>
        <p:spPr>
          <a:xfrm>
            <a:off x="214313" y="6570663"/>
            <a:ext cx="8715375" cy="1587"/>
          </a:xfrm>
          <a:prstGeom prst="line">
            <a:avLst/>
          </a:prstGeom>
          <a:ln w="28575">
            <a:solidFill>
              <a:srgbClr val="A6CE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Slide Number Placeholder 17">
            <a:extLst>
              <a:ext uri="{FF2B5EF4-FFF2-40B4-BE49-F238E27FC236}">
                <a16:creationId xmlns:a16="http://schemas.microsoft.com/office/drawing/2014/main" id="{0EC06AA0-C442-8F21-6C16-424F9EB92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96088" y="62865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855925-6B4C-4C0A-ACAF-E0C1A9148B7F}" type="slidenum">
              <a:rPr lang="en-US" altLang="en-US" sz="10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5CBBB794-D98D-500B-0222-588C6CAB456D}"/>
              </a:ext>
            </a:extLst>
          </p:cNvPr>
          <p:cNvSpPr/>
          <p:nvPr/>
        </p:nvSpPr>
        <p:spPr>
          <a:xfrm>
            <a:off x="431800" y="1128713"/>
            <a:ext cx="8172450" cy="893762"/>
          </a:xfrm>
          <a:prstGeom prst="roundRect">
            <a:avLst/>
          </a:prstGeom>
          <a:solidFill>
            <a:srgbClr val="A6CE36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latin typeface="+mj-lt"/>
              </a:rPr>
              <a:t>INTRODUCTION</a:t>
            </a:r>
          </a:p>
        </p:txBody>
      </p:sp>
      <p:grpSp>
        <p:nvGrpSpPr>
          <p:cNvPr id="6149" name="Group 1">
            <a:extLst>
              <a:ext uri="{FF2B5EF4-FFF2-40B4-BE49-F238E27FC236}">
                <a16:creationId xmlns:a16="http://schemas.microsoft.com/office/drawing/2014/main" id="{5F68BE05-E949-52F6-E984-9BA74828A81A}"/>
              </a:ext>
            </a:extLst>
          </p:cNvPr>
          <p:cNvGrpSpPr>
            <a:grpSpLocks/>
          </p:cNvGrpSpPr>
          <p:nvPr/>
        </p:nvGrpSpPr>
        <p:grpSpPr bwMode="auto">
          <a:xfrm>
            <a:off x="3463925" y="2882900"/>
            <a:ext cx="2268538" cy="2009775"/>
            <a:chOff x="431800" y="2335213"/>
            <a:chExt cx="2268538" cy="2009120"/>
          </a:xfrm>
        </p:grpSpPr>
        <p:pic>
          <p:nvPicPr>
            <p:cNvPr id="6165" name="Picture 10" descr="20200224lnp1-tce.jpg">
              <a:extLst>
                <a:ext uri="{FF2B5EF4-FFF2-40B4-BE49-F238E27FC236}">
                  <a16:creationId xmlns:a16="http://schemas.microsoft.com/office/drawing/2014/main" id="{161E6D1F-4C1F-A8FD-497F-7B9A2852B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00" y="2335213"/>
              <a:ext cx="2268538" cy="175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A96097B-F833-9D35-EF08-3E2337692ED6}"/>
                </a:ext>
              </a:extLst>
            </p:cNvPr>
            <p:cNvSpPr/>
            <p:nvPr/>
          </p:nvSpPr>
          <p:spPr bwMode="auto">
            <a:xfrm>
              <a:off x="539750" y="4088829"/>
              <a:ext cx="1800225" cy="2555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altLang="en-US" sz="1200" dirty="0">
                  <a:solidFill>
                    <a:prstClr val="black"/>
                  </a:solidFill>
                </a:rPr>
                <a:t> Trichloroethylene (TCE)</a:t>
              </a:r>
            </a:p>
          </p:txBody>
        </p:sp>
      </p:grpSp>
      <p:grpSp>
        <p:nvGrpSpPr>
          <p:cNvPr id="6150" name="Group 3">
            <a:extLst>
              <a:ext uri="{FF2B5EF4-FFF2-40B4-BE49-F238E27FC236}">
                <a16:creationId xmlns:a16="http://schemas.microsoft.com/office/drawing/2014/main" id="{38604E86-37EE-2D86-ECF8-991DAEF5A03F}"/>
              </a:ext>
            </a:extLst>
          </p:cNvPr>
          <p:cNvGrpSpPr>
            <a:grpSpLocks/>
          </p:cNvGrpSpPr>
          <p:nvPr/>
        </p:nvGrpSpPr>
        <p:grpSpPr bwMode="auto">
          <a:xfrm>
            <a:off x="-34925" y="-25400"/>
            <a:ext cx="9178925" cy="928688"/>
            <a:chOff x="-60063" y="56411"/>
            <a:chExt cx="9152288" cy="1140563"/>
          </a:xfrm>
        </p:grpSpPr>
        <p:pic>
          <p:nvPicPr>
            <p:cNvPr id="6163" name="Picture 10" descr="NIOH_logo_RGB_2015_SH_EDIT.jpg">
              <a:extLst>
                <a:ext uri="{FF2B5EF4-FFF2-40B4-BE49-F238E27FC236}">
                  <a16:creationId xmlns:a16="http://schemas.microsoft.com/office/drawing/2014/main" id="{C78E8371-C6E9-A531-FE27-DC9A9C07A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3" t="6789"/>
            <a:stretch>
              <a:fillRect/>
            </a:stretch>
          </p:blipFill>
          <p:spPr bwMode="auto">
            <a:xfrm>
              <a:off x="-60063" y="56411"/>
              <a:ext cx="3157038" cy="1140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4" name="Picture 1">
              <a:extLst>
                <a:ext uri="{FF2B5EF4-FFF2-40B4-BE49-F238E27FC236}">
                  <a16:creationId xmlns:a16="http://schemas.microsoft.com/office/drawing/2014/main" id="{8346BB1A-E0C1-24EA-EBEE-5FF9760C0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3882" y="88423"/>
              <a:ext cx="6038343" cy="1108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670E26C-FC01-B3ED-C539-1FE3EC5E7398}"/>
              </a:ext>
            </a:extLst>
          </p:cNvPr>
          <p:cNvGrpSpPr>
            <a:grpSpLocks/>
          </p:cNvGrpSpPr>
          <p:nvPr/>
        </p:nvGrpSpPr>
        <p:grpSpPr bwMode="auto">
          <a:xfrm>
            <a:off x="341313" y="2247900"/>
            <a:ext cx="2808287" cy="1598613"/>
            <a:chOff x="3112387" y="2335213"/>
            <a:chExt cx="2808312" cy="1598734"/>
          </a:xfrm>
        </p:grpSpPr>
        <p:pic>
          <p:nvPicPr>
            <p:cNvPr id="6161" name="Picture 2">
              <a:extLst>
                <a:ext uri="{FF2B5EF4-FFF2-40B4-BE49-F238E27FC236}">
                  <a16:creationId xmlns:a16="http://schemas.microsoft.com/office/drawing/2014/main" id="{B889E8D3-E748-2C9B-8E13-6A9B018B1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387" y="2335213"/>
              <a:ext cx="2808312" cy="126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1227A2F-BC32-8DAB-DE01-88A63869821C}"/>
                </a:ext>
              </a:extLst>
            </p:cNvPr>
            <p:cNvSpPr/>
            <p:nvPr/>
          </p:nvSpPr>
          <p:spPr bwMode="auto">
            <a:xfrm>
              <a:off x="3347339" y="3691041"/>
              <a:ext cx="2376508" cy="24290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altLang="en-US" sz="1200" dirty="0">
                  <a:solidFill>
                    <a:prstClr val="black"/>
                  </a:solidFill>
                </a:rPr>
                <a:t>Grease from metal parts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5966169-4914-9F1C-C032-2326A3F00C04}"/>
              </a:ext>
            </a:extLst>
          </p:cNvPr>
          <p:cNvGrpSpPr>
            <a:grpSpLocks/>
          </p:cNvGrpSpPr>
          <p:nvPr/>
        </p:nvGrpSpPr>
        <p:grpSpPr bwMode="auto">
          <a:xfrm>
            <a:off x="6176963" y="2219325"/>
            <a:ext cx="2390775" cy="1912938"/>
            <a:chOff x="6084168" y="2432051"/>
            <a:chExt cx="2390863" cy="1912937"/>
          </a:xfrm>
        </p:grpSpPr>
        <p:pic>
          <p:nvPicPr>
            <p:cNvPr id="6159" name="Picture 11" descr="Paint stripper - Wikipedia">
              <a:extLst>
                <a:ext uri="{FF2B5EF4-FFF2-40B4-BE49-F238E27FC236}">
                  <a16:creationId xmlns:a16="http://schemas.microsoft.com/office/drawing/2014/main" id="{DE954D96-6AF9-F170-1357-E2ED448649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432051"/>
              <a:ext cx="2390863" cy="159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F451704-FEFF-065B-68C9-1C93314BF0F4}"/>
                </a:ext>
              </a:extLst>
            </p:cNvPr>
            <p:cNvSpPr/>
            <p:nvPr/>
          </p:nvSpPr>
          <p:spPr bwMode="auto">
            <a:xfrm>
              <a:off x="6406442" y="4089400"/>
              <a:ext cx="1909833" cy="2555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altLang="en-US" sz="1200" dirty="0">
                  <a:solidFill>
                    <a:prstClr val="black"/>
                  </a:solidFill>
                </a:rPr>
                <a:t>       Paint removers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D25856-CA36-F3CE-BBF9-053EE32709B2}"/>
              </a:ext>
            </a:extLst>
          </p:cNvPr>
          <p:cNvGrpSpPr>
            <a:grpSpLocks/>
          </p:cNvGrpSpPr>
          <p:nvPr/>
        </p:nvGrpSpPr>
        <p:grpSpPr bwMode="auto">
          <a:xfrm>
            <a:off x="6138863" y="4756150"/>
            <a:ext cx="2354262" cy="1736725"/>
            <a:chOff x="5230194" y="3964115"/>
            <a:chExt cx="2354830" cy="1736042"/>
          </a:xfrm>
        </p:grpSpPr>
        <p:pic>
          <p:nvPicPr>
            <p:cNvPr id="6157" name="Picture 4">
              <a:extLst>
                <a:ext uri="{FF2B5EF4-FFF2-40B4-BE49-F238E27FC236}">
                  <a16:creationId xmlns:a16="http://schemas.microsoft.com/office/drawing/2014/main" id="{9D218E5B-8885-42F9-9F29-D14E816BB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0194" y="3964115"/>
              <a:ext cx="2354830" cy="1323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2B9519-A8AA-6781-FA70-0F6DBF0E8092}"/>
                </a:ext>
              </a:extLst>
            </p:cNvPr>
            <p:cNvSpPr/>
            <p:nvPr/>
          </p:nvSpPr>
          <p:spPr bwMode="auto">
            <a:xfrm>
              <a:off x="5450909" y="5414519"/>
              <a:ext cx="2078539" cy="28563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altLang="en-US" sz="1200" dirty="0">
                  <a:solidFill>
                    <a:prstClr val="black"/>
                  </a:solidFill>
                </a:rPr>
                <a:t>     Textile industries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903748-5098-6FDA-D5F2-982A92580E6A}"/>
              </a:ext>
            </a:extLst>
          </p:cNvPr>
          <p:cNvGrpSpPr>
            <a:grpSpLocks/>
          </p:cNvGrpSpPr>
          <p:nvPr/>
        </p:nvGrpSpPr>
        <p:grpSpPr bwMode="auto">
          <a:xfrm>
            <a:off x="196850" y="4219575"/>
            <a:ext cx="2655888" cy="2066925"/>
            <a:chOff x="541347" y="4423570"/>
            <a:chExt cx="2655887" cy="2067718"/>
          </a:xfrm>
        </p:grpSpPr>
        <p:pic>
          <p:nvPicPr>
            <p:cNvPr id="6155" name="Picture 8" descr="Dry cleaning solvent poses health risks to workers and consumers">
              <a:extLst>
                <a:ext uri="{FF2B5EF4-FFF2-40B4-BE49-F238E27FC236}">
                  <a16:creationId xmlns:a16="http://schemas.microsoft.com/office/drawing/2014/main" id="{2CB2ABEF-E606-FABB-F0A7-7D6370D98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47" y="4423570"/>
              <a:ext cx="2655887" cy="170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7CEC38-26A3-AA49-7560-42ED498F771C}"/>
                </a:ext>
              </a:extLst>
            </p:cNvPr>
            <p:cNvSpPr/>
            <p:nvPr/>
          </p:nvSpPr>
          <p:spPr bwMode="auto">
            <a:xfrm>
              <a:off x="827097" y="6213369"/>
              <a:ext cx="2260599" cy="27791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altLang="en-US" sz="1200" dirty="0">
                  <a:solidFill>
                    <a:prstClr val="black"/>
                  </a:solidFill>
                </a:rPr>
                <a:t>     Dry-cleaning facilities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2">
            <a:extLst>
              <a:ext uri="{FF2B5EF4-FFF2-40B4-BE49-F238E27FC236}">
                <a16:creationId xmlns:a16="http://schemas.microsoft.com/office/drawing/2014/main" id="{7811D009-D0A8-27CE-6A93-FCFA6ABBD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75463" y="641191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708FAC-EC49-4E15-BF80-CBFF34EDA60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8195" name="Group 3">
            <a:extLst>
              <a:ext uri="{FF2B5EF4-FFF2-40B4-BE49-F238E27FC236}">
                <a16:creationId xmlns:a16="http://schemas.microsoft.com/office/drawing/2014/main" id="{8391B67E-1E36-6BB4-2A7A-4275910BC1A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908050"/>
            <a:chOff x="-25640" y="88423"/>
            <a:chExt cx="9117865" cy="1114448"/>
          </a:xfrm>
        </p:grpSpPr>
        <p:pic>
          <p:nvPicPr>
            <p:cNvPr id="8212" name="Picture 10" descr="NIOH_logo_RGB_2015_SH_EDIT.jpg">
              <a:extLst>
                <a:ext uri="{FF2B5EF4-FFF2-40B4-BE49-F238E27FC236}">
                  <a16:creationId xmlns:a16="http://schemas.microsoft.com/office/drawing/2014/main" id="{F598CB4B-9FAB-2AA7-D7E8-B84024568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3" t="6789"/>
            <a:stretch>
              <a:fillRect/>
            </a:stretch>
          </p:blipFill>
          <p:spPr bwMode="auto">
            <a:xfrm>
              <a:off x="-25640" y="88423"/>
              <a:ext cx="3084754" cy="1114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3" name="Picture 1">
              <a:extLst>
                <a:ext uri="{FF2B5EF4-FFF2-40B4-BE49-F238E27FC236}">
                  <a16:creationId xmlns:a16="http://schemas.microsoft.com/office/drawing/2014/main" id="{105F900F-9D6A-0C91-EDAD-BCDC8CEA6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3882" y="88423"/>
              <a:ext cx="6038343" cy="1108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6" name="Picture 11">
            <a:extLst>
              <a:ext uri="{FF2B5EF4-FFF2-40B4-BE49-F238E27FC236}">
                <a16:creationId xmlns:a16="http://schemas.microsoft.com/office/drawing/2014/main" id="{2A57C9BE-1B1C-2734-39AD-CB7911BA1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898650"/>
            <a:ext cx="22225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WordList - Translation of the word ingestion">
            <a:extLst>
              <a:ext uri="{FF2B5EF4-FFF2-40B4-BE49-F238E27FC236}">
                <a16:creationId xmlns:a16="http://schemas.microsoft.com/office/drawing/2014/main" id="{895A9C33-8585-F35B-2338-CD0C9FE24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987550"/>
            <a:ext cx="150653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B4FA64E-391F-7343-DFD1-9724FBF2867A}"/>
              </a:ext>
            </a:extLst>
          </p:cNvPr>
          <p:cNvSpPr/>
          <p:nvPr/>
        </p:nvSpPr>
        <p:spPr>
          <a:xfrm>
            <a:off x="3348038" y="1917700"/>
            <a:ext cx="4572000" cy="5064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ZA" sz="2000" b="1" dirty="0">
                <a:solidFill>
                  <a:srgbClr val="030303"/>
                </a:solidFill>
                <a:latin typeface="+mn-lt"/>
              </a:rPr>
              <a:t>Exposure route:</a:t>
            </a:r>
          </a:p>
        </p:txBody>
      </p:sp>
      <p:pic>
        <p:nvPicPr>
          <p:cNvPr id="8199" name="Picture 16">
            <a:extLst>
              <a:ext uri="{FF2B5EF4-FFF2-40B4-BE49-F238E27FC236}">
                <a16:creationId xmlns:a16="http://schemas.microsoft.com/office/drawing/2014/main" id="{D9BF2912-1A83-3E1A-3432-957D540CE8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2430463"/>
            <a:ext cx="25336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DC9EF61-A645-3E1E-4CEE-FA5C1DF80977}"/>
              </a:ext>
            </a:extLst>
          </p:cNvPr>
          <p:cNvSpPr/>
          <p:nvPr/>
        </p:nvSpPr>
        <p:spPr bwMode="auto">
          <a:xfrm>
            <a:off x="252413" y="3484563"/>
            <a:ext cx="1546225" cy="195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en-US" sz="1200" dirty="0">
                <a:solidFill>
                  <a:prstClr val="black"/>
                </a:solidFill>
              </a:rPr>
              <a:t>Inhalation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4C3B541-3A2A-1848-7E51-1CF99FDB3D94}"/>
              </a:ext>
            </a:extLst>
          </p:cNvPr>
          <p:cNvSpPr/>
          <p:nvPr/>
        </p:nvSpPr>
        <p:spPr bwMode="auto">
          <a:xfrm>
            <a:off x="7169150" y="3598863"/>
            <a:ext cx="1546225" cy="215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en-US" sz="1200" dirty="0">
                <a:solidFill>
                  <a:prstClr val="black"/>
                </a:solidFill>
              </a:rPr>
              <a:t>Ingestion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D7947C6-6281-3D60-6914-AD7014E29061}"/>
              </a:ext>
            </a:extLst>
          </p:cNvPr>
          <p:cNvSpPr/>
          <p:nvPr/>
        </p:nvSpPr>
        <p:spPr bwMode="auto">
          <a:xfrm>
            <a:off x="3798888" y="4241800"/>
            <a:ext cx="1546225" cy="238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en-US" sz="1200" dirty="0">
                <a:solidFill>
                  <a:prstClr val="black"/>
                </a:solidFill>
              </a:rPr>
              <a:t>    Dermal Exposure</a:t>
            </a:r>
          </a:p>
        </p:txBody>
      </p:sp>
      <p:sp>
        <p:nvSpPr>
          <p:cNvPr id="43" name="Rounded Rectangle 4">
            <a:extLst>
              <a:ext uri="{FF2B5EF4-FFF2-40B4-BE49-F238E27FC236}">
                <a16:creationId xmlns:a16="http://schemas.microsoft.com/office/drawing/2014/main" id="{6CAE0D91-C065-DE77-A56D-A56E3708D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1006475"/>
            <a:ext cx="8172450" cy="892175"/>
          </a:xfrm>
          <a:prstGeom prst="roundRect">
            <a:avLst/>
          </a:prstGeom>
          <a:solidFill>
            <a:srgbClr val="A6CE36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GB" sz="2800" dirty="0">
                <a:latin typeface="+mj-lt"/>
              </a:rPr>
              <a:t>INTRODUCTION CONT’D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9EB863-B05C-3887-42E5-C2C890FEF820}"/>
              </a:ext>
            </a:extLst>
          </p:cNvPr>
          <p:cNvSpPr/>
          <p:nvPr/>
        </p:nvSpPr>
        <p:spPr>
          <a:xfrm>
            <a:off x="5470525" y="6397625"/>
            <a:ext cx="4464050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E8E133-F65D-C741-9FEB-482332A5B0FD}"/>
              </a:ext>
            </a:extLst>
          </p:cNvPr>
          <p:cNvGrpSpPr>
            <a:grpSpLocks/>
          </p:cNvGrpSpPr>
          <p:nvPr/>
        </p:nvGrpSpPr>
        <p:grpSpPr bwMode="auto">
          <a:xfrm>
            <a:off x="1576388" y="4737100"/>
            <a:ext cx="5991225" cy="2228850"/>
            <a:chOff x="1600399" y="4983834"/>
            <a:chExt cx="5991757" cy="22293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4A6836A-88FB-E431-6412-BDB5605BC207}"/>
                </a:ext>
              </a:extLst>
            </p:cNvPr>
            <p:cNvSpPr/>
            <p:nvPr/>
          </p:nvSpPr>
          <p:spPr>
            <a:xfrm>
              <a:off x="1600399" y="4983834"/>
              <a:ext cx="5991757" cy="64477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Biological Exposure Index (ACCIH,2019)</a:t>
              </a:r>
            </a:p>
          </p:txBody>
        </p:sp>
        <p:grpSp>
          <p:nvGrpSpPr>
            <p:cNvPr id="8209" name="Group 9">
              <a:extLst>
                <a:ext uri="{FF2B5EF4-FFF2-40B4-BE49-F238E27FC236}">
                  <a16:creationId xmlns:a16="http://schemas.microsoft.com/office/drawing/2014/main" id="{23F93311-EE24-7E11-1A66-7628B1D4F9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7997" y="5371278"/>
              <a:ext cx="2603731" cy="1841945"/>
              <a:chOff x="3147559" y="4741021"/>
              <a:chExt cx="2480890" cy="1422979"/>
            </a:xfrm>
          </p:grpSpPr>
          <p:sp>
            <p:nvSpPr>
              <p:cNvPr id="11" name="Explosion: 14 Points 10">
                <a:extLst>
                  <a:ext uri="{FF2B5EF4-FFF2-40B4-BE49-F238E27FC236}">
                    <a16:creationId xmlns:a16="http://schemas.microsoft.com/office/drawing/2014/main" id="{0021C8B5-1F72-1C55-56A2-B0BF0A66C682}"/>
                  </a:ext>
                </a:extLst>
              </p:cNvPr>
              <p:cNvSpPr/>
              <p:nvPr/>
            </p:nvSpPr>
            <p:spPr bwMode="auto">
              <a:xfrm rot="1287414">
                <a:off x="3147559" y="4741021"/>
                <a:ext cx="2480890" cy="1422979"/>
              </a:xfrm>
              <a:prstGeom prst="irregularSeal2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/>
              </a:p>
            </p:txBody>
          </p:sp>
          <p:sp>
            <p:nvSpPr>
              <p:cNvPr id="8211" name="TextBox 5">
                <a:extLst>
                  <a:ext uri="{FF2B5EF4-FFF2-40B4-BE49-F238E27FC236}">
                    <a16:creationId xmlns:a16="http://schemas.microsoft.com/office/drawing/2014/main" id="{D27CCC4B-4B85-69C0-AC1F-07FF1152A1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9964" y="5318932"/>
                <a:ext cx="1879072" cy="246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ZA" altLang="en-US" sz="1400" b="1"/>
                  <a:t>15 mg/L (114 mol/L)</a:t>
                </a:r>
                <a:endParaRPr lang="en-US" altLang="en-US" sz="1400" b="1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">
            <a:extLst>
              <a:ext uri="{FF2B5EF4-FFF2-40B4-BE49-F238E27FC236}">
                <a16:creationId xmlns:a16="http://schemas.microsoft.com/office/drawing/2014/main" id="{7D2E58A4-A377-F769-7AA8-96358224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A2EC6A-8D51-47A8-88C3-8B209E54EE3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9219" name="Group 3">
            <a:extLst>
              <a:ext uri="{FF2B5EF4-FFF2-40B4-BE49-F238E27FC236}">
                <a16:creationId xmlns:a16="http://schemas.microsoft.com/office/drawing/2014/main" id="{AF40B46A-ECED-7CBA-AEFC-7B46E2435C0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908050"/>
            <a:chOff x="-25640" y="88423"/>
            <a:chExt cx="9117865" cy="1114448"/>
          </a:xfrm>
        </p:grpSpPr>
        <p:pic>
          <p:nvPicPr>
            <p:cNvPr id="9245" name="Picture 10" descr="NIOH_logo_RGB_2015_SH_EDIT.jpg">
              <a:extLst>
                <a:ext uri="{FF2B5EF4-FFF2-40B4-BE49-F238E27FC236}">
                  <a16:creationId xmlns:a16="http://schemas.microsoft.com/office/drawing/2014/main" id="{AC05962F-2A51-0832-B5D7-2A365DFB8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3" t="6789"/>
            <a:stretch>
              <a:fillRect/>
            </a:stretch>
          </p:blipFill>
          <p:spPr bwMode="auto">
            <a:xfrm>
              <a:off x="-25640" y="88423"/>
              <a:ext cx="3084754" cy="1114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6" name="Picture 1">
              <a:extLst>
                <a:ext uri="{FF2B5EF4-FFF2-40B4-BE49-F238E27FC236}">
                  <a16:creationId xmlns:a16="http://schemas.microsoft.com/office/drawing/2014/main" id="{A4379C95-31EF-DA99-5574-E5023E811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3882" y="88423"/>
              <a:ext cx="6038343" cy="1108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9CFDC4-568F-C04B-7DC9-C4FED6B5C139}"/>
              </a:ext>
            </a:extLst>
          </p:cNvPr>
          <p:cNvSpPr/>
          <p:nvPr/>
        </p:nvSpPr>
        <p:spPr>
          <a:xfrm rot="1303299">
            <a:off x="1146175" y="3944938"/>
            <a:ext cx="1535113" cy="42862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b="1" dirty="0">
                <a:solidFill>
                  <a:schemeClr val="tx1"/>
                </a:solidFill>
              </a:rPr>
              <a:t>Acute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B2E939-DAC5-D03F-0DE8-3A22149D3C05}"/>
              </a:ext>
            </a:extLst>
          </p:cNvPr>
          <p:cNvCxnSpPr>
            <a:cxnSpLocks/>
          </p:cNvCxnSpPr>
          <p:nvPr/>
        </p:nvCxnSpPr>
        <p:spPr>
          <a:xfrm>
            <a:off x="4521200" y="2274888"/>
            <a:ext cx="80963" cy="444658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590647A-0CE7-0B34-AF16-46F696319E02}"/>
              </a:ext>
            </a:extLst>
          </p:cNvPr>
          <p:cNvSpPr/>
          <p:nvPr/>
        </p:nvSpPr>
        <p:spPr>
          <a:xfrm rot="20040028">
            <a:off x="5891213" y="4049713"/>
            <a:ext cx="1370012" cy="423862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b="1" dirty="0">
                <a:solidFill>
                  <a:schemeClr val="tx1"/>
                </a:solidFill>
              </a:rPr>
              <a:t>Chronic</a:t>
            </a:r>
          </a:p>
        </p:txBody>
      </p:sp>
      <p:pic>
        <p:nvPicPr>
          <p:cNvPr id="6156" name="Picture 9">
            <a:extLst>
              <a:ext uri="{FF2B5EF4-FFF2-40B4-BE49-F238E27FC236}">
                <a16:creationId xmlns:a16="http://schemas.microsoft.com/office/drawing/2014/main" id="{02C74D2E-1BC7-749C-D622-FC40BBADA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30450"/>
            <a:ext cx="146685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ounded Rectangle 4">
            <a:extLst>
              <a:ext uri="{FF2B5EF4-FFF2-40B4-BE49-F238E27FC236}">
                <a16:creationId xmlns:a16="http://schemas.microsoft.com/office/drawing/2014/main" id="{EF14ABAA-EA44-577B-C5BE-23B5D0ADC104}"/>
              </a:ext>
            </a:extLst>
          </p:cNvPr>
          <p:cNvSpPr/>
          <p:nvPr/>
        </p:nvSpPr>
        <p:spPr>
          <a:xfrm>
            <a:off x="971550" y="976313"/>
            <a:ext cx="7345363" cy="865187"/>
          </a:xfrm>
          <a:prstGeom prst="roundRect">
            <a:avLst/>
          </a:prstGeom>
          <a:solidFill>
            <a:srgbClr val="A6CE36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latin typeface="+mj-lt"/>
                <a:cs typeface="Times New Roman" panose="02020603050405020304" pitchFamily="18" charset="0"/>
              </a:rPr>
              <a:t>LITERATURE REVIEW</a:t>
            </a:r>
          </a:p>
        </p:txBody>
      </p:sp>
      <p:sp>
        <p:nvSpPr>
          <p:cNvPr id="9225" name="Rectangle 4">
            <a:extLst>
              <a:ext uri="{FF2B5EF4-FFF2-40B4-BE49-F238E27FC236}">
                <a16:creationId xmlns:a16="http://schemas.microsoft.com/office/drawing/2014/main" id="{68CCD91E-DA7F-5B81-3274-F0CF13ED4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738" y="1793875"/>
            <a:ext cx="21590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ZA" altLang="en-US" sz="1800" b="1"/>
              <a:t>Health effects of TCE</a:t>
            </a:r>
          </a:p>
        </p:txBody>
      </p:sp>
      <p:pic>
        <p:nvPicPr>
          <p:cNvPr id="9226" name="Picture 2" descr="Here&amp;#39;s Why You&amp;#39;re Feeling Zoom Fatigue">
            <a:extLst>
              <a:ext uri="{FF2B5EF4-FFF2-40B4-BE49-F238E27FC236}">
                <a16:creationId xmlns:a16="http://schemas.microsoft.com/office/drawing/2014/main" id="{65F5325A-3B7F-6591-E863-34F2273A1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149475"/>
            <a:ext cx="151923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DAF330E-731E-A8B3-789E-0E05A5A4B13B}"/>
              </a:ext>
            </a:extLst>
          </p:cNvPr>
          <p:cNvSpPr/>
          <p:nvPr/>
        </p:nvSpPr>
        <p:spPr bwMode="auto">
          <a:xfrm>
            <a:off x="225425" y="3246438"/>
            <a:ext cx="1336675" cy="2714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en-US" sz="1200" dirty="0">
                <a:solidFill>
                  <a:prstClr val="black"/>
                </a:solidFill>
              </a:rPr>
              <a:t>Fatigue</a:t>
            </a:r>
            <a:r>
              <a:rPr lang="en-US" altLang="en-US" sz="1200" baseline="30000" dirty="0">
                <a:solidFill>
                  <a:prstClr val="black"/>
                </a:solidFill>
              </a:rPr>
              <a:t> 2,3,4</a:t>
            </a:r>
            <a:endParaRPr lang="en-US" altLang="en-US" sz="1200" dirty="0">
              <a:solidFill>
                <a:prstClr val="black"/>
              </a:solidFill>
            </a:endParaRPr>
          </a:p>
        </p:txBody>
      </p:sp>
      <p:pic>
        <p:nvPicPr>
          <p:cNvPr id="8204" name="Picture 10">
            <a:extLst>
              <a:ext uri="{FF2B5EF4-FFF2-40B4-BE49-F238E27FC236}">
                <a16:creationId xmlns:a16="http://schemas.microsoft.com/office/drawing/2014/main" id="{9BA8EC92-CA54-3364-9632-E983C0688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209800"/>
            <a:ext cx="139065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2">
            <a:extLst>
              <a:ext uri="{FF2B5EF4-FFF2-40B4-BE49-F238E27FC236}">
                <a16:creationId xmlns:a16="http://schemas.microsoft.com/office/drawing/2014/main" id="{5835F8FF-054D-D349-C585-3A299A4C36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93272">
            <a:off x="2690019" y="3980657"/>
            <a:ext cx="14700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>
            <a:extLst>
              <a:ext uri="{FF2B5EF4-FFF2-40B4-BE49-F238E27FC236}">
                <a16:creationId xmlns:a16="http://schemas.microsoft.com/office/drawing/2014/main" id="{1B44561D-7754-0ADA-D261-42F6DBD6C6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5289550"/>
            <a:ext cx="186055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B28A157A-D585-B768-B37D-79A263D01B49}"/>
              </a:ext>
            </a:extLst>
          </p:cNvPr>
          <p:cNvSpPr/>
          <p:nvPr/>
        </p:nvSpPr>
        <p:spPr bwMode="auto">
          <a:xfrm rot="18614468">
            <a:off x="3292475" y="4730751"/>
            <a:ext cx="1335087" cy="2714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en-US" sz="1200" dirty="0">
                <a:solidFill>
                  <a:prstClr val="black"/>
                </a:solidFill>
              </a:rPr>
              <a:t>Headache</a:t>
            </a:r>
            <a:r>
              <a:rPr lang="en-US" altLang="en-US" sz="1200" baseline="30000" dirty="0">
                <a:solidFill>
                  <a:prstClr val="black"/>
                </a:solidFill>
              </a:rPr>
              <a:t>2,3</a:t>
            </a:r>
            <a:endParaRPr lang="en-US" altLang="en-US" sz="1200" dirty="0">
              <a:solidFill>
                <a:prstClr val="black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0D1C5E-276E-B5E6-DA5E-5B12651650B3}"/>
              </a:ext>
            </a:extLst>
          </p:cNvPr>
          <p:cNvSpPr/>
          <p:nvPr/>
        </p:nvSpPr>
        <p:spPr bwMode="auto">
          <a:xfrm>
            <a:off x="2241550" y="3335338"/>
            <a:ext cx="1335088" cy="2714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en-US" sz="1200" dirty="0">
                <a:solidFill>
                  <a:prstClr val="black"/>
                </a:solidFill>
              </a:rPr>
              <a:t>Confusion</a:t>
            </a:r>
            <a:r>
              <a:rPr lang="en-US" altLang="en-US" sz="1200" baseline="30000" dirty="0">
                <a:solidFill>
                  <a:prstClr val="black"/>
                </a:solidFill>
              </a:rPr>
              <a:t> 2,3,4</a:t>
            </a:r>
            <a:endParaRPr lang="en-US" altLang="en-US" sz="1200" dirty="0">
              <a:solidFill>
                <a:prstClr val="black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6BAFE82-731B-A4DF-216C-9679E1A629C1}"/>
              </a:ext>
            </a:extLst>
          </p:cNvPr>
          <p:cNvSpPr/>
          <p:nvPr/>
        </p:nvSpPr>
        <p:spPr bwMode="auto">
          <a:xfrm>
            <a:off x="1727200" y="6403975"/>
            <a:ext cx="1335088" cy="269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en-US" sz="1200" dirty="0">
                <a:solidFill>
                  <a:prstClr val="black"/>
                </a:solidFill>
              </a:rPr>
              <a:t>Blurred vision</a:t>
            </a:r>
            <a:r>
              <a:rPr lang="en-US" altLang="en-US" sz="1200" baseline="30000" dirty="0">
                <a:solidFill>
                  <a:prstClr val="black"/>
                </a:solidFill>
              </a:rPr>
              <a:t> 2,3,4</a:t>
            </a:r>
            <a:endParaRPr lang="en-US" altLang="en-US" sz="1200" dirty="0">
              <a:solidFill>
                <a:prstClr val="black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27188D2-F325-F2B6-3597-F6EF435B791B}"/>
              </a:ext>
            </a:extLst>
          </p:cNvPr>
          <p:cNvSpPr/>
          <p:nvPr/>
        </p:nvSpPr>
        <p:spPr bwMode="auto">
          <a:xfrm>
            <a:off x="115888" y="5929313"/>
            <a:ext cx="1335087" cy="2714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en-US" sz="1200" dirty="0">
                <a:solidFill>
                  <a:prstClr val="black"/>
                </a:solidFill>
              </a:rPr>
              <a:t>Sleepiness</a:t>
            </a:r>
            <a:r>
              <a:rPr lang="en-US" altLang="en-US" sz="1200" baseline="30000" dirty="0">
                <a:solidFill>
                  <a:prstClr val="black"/>
                </a:solidFill>
              </a:rPr>
              <a:t> 2,3,4</a:t>
            </a:r>
            <a:endParaRPr lang="en-US" altLang="en-US" sz="1200" dirty="0">
              <a:solidFill>
                <a:prstClr val="black"/>
              </a:solidFill>
            </a:endParaRPr>
          </a:p>
        </p:txBody>
      </p:sp>
      <p:pic>
        <p:nvPicPr>
          <p:cNvPr id="8212" name="Picture 16">
            <a:extLst>
              <a:ext uri="{FF2B5EF4-FFF2-40B4-BE49-F238E27FC236}">
                <a16:creationId xmlns:a16="http://schemas.microsoft.com/office/drawing/2014/main" id="{E208BEC1-E7D9-DA81-DA6C-9773096E5B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2038350"/>
            <a:ext cx="19558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8" descr="Pulmonary Fibrosis: Symptoms, Stages, Causes &amp;amp; Life Expectancy">
            <a:extLst>
              <a:ext uri="{FF2B5EF4-FFF2-40B4-BE49-F238E27FC236}">
                <a16:creationId xmlns:a16="http://schemas.microsoft.com/office/drawing/2014/main" id="{9380E83F-4DB2-A864-6C3B-BB7613572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8909">
            <a:off x="4781550" y="4867275"/>
            <a:ext cx="157797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10" descr="Novel probe invention provides early cardiovascular disease detection">
            <a:extLst>
              <a:ext uri="{FF2B5EF4-FFF2-40B4-BE49-F238E27FC236}">
                <a16:creationId xmlns:a16="http://schemas.microsoft.com/office/drawing/2014/main" id="{B18080DC-56C0-1918-ADC5-0C98F90A8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81797">
            <a:off x="7204075" y="4073525"/>
            <a:ext cx="14986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17">
            <a:extLst>
              <a:ext uri="{FF2B5EF4-FFF2-40B4-BE49-F238E27FC236}">
                <a16:creationId xmlns:a16="http://schemas.microsoft.com/office/drawing/2014/main" id="{45BA5E00-B86F-D051-B582-192FE03B08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5562600"/>
            <a:ext cx="1592262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AA2F8E59-FB8F-3755-9686-F6BDC2715CB3}"/>
              </a:ext>
            </a:extLst>
          </p:cNvPr>
          <p:cNvSpPr/>
          <p:nvPr/>
        </p:nvSpPr>
        <p:spPr bwMode="auto">
          <a:xfrm>
            <a:off x="4746625" y="3429000"/>
            <a:ext cx="1676400" cy="292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en-US" sz="1200" dirty="0">
                <a:solidFill>
                  <a:prstClr val="black"/>
                </a:solidFill>
              </a:rPr>
              <a:t>Central nervous system</a:t>
            </a:r>
            <a:r>
              <a:rPr lang="en-US" altLang="en-US" sz="1200" baseline="30000" dirty="0">
                <a:solidFill>
                  <a:prstClr val="black"/>
                </a:solidFill>
              </a:rPr>
              <a:t>4</a:t>
            </a:r>
            <a:endParaRPr lang="en-US" altLang="en-US" sz="1200" dirty="0">
              <a:solidFill>
                <a:prstClr val="black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A5EBDD2-0663-5BB2-3E42-D74DA276520D}"/>
              </a:ext>
            </a:extLst>
          </p:cNvPr>
          <p:cNvSpPr/>
          <p:nvPr/>
        </p:nvSpPr>
        <p:spPr bwMode="auto">
          <a:xfrm>
            <a:off x="7069138" y="3387725"/>
            <a:ext cx="1597025" cy="2905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en-US" sz="1200" dirty="0">
                <a:solidFill>
                  <a:prstClr val="black"/>
                </a:solidFill>
              </a:rPr>
              <a:t>Reproductive system</a:t>
            </a:r>
            <a:r>
              <a:rPr lang="en-US" altLang="en-US" sz="1200" baseline="30000" dirty="0">
                <a:solidFill>
                  <a:prstClr val="black"/>
                </a:solidFill>
              </a:rPr>
              <a:t>4</a:t>
            </a:r>
            <a:endParaRPr lang="en-US" altLang="en-US" sz="1200" dirty="0">
              <a:solidFill>
                <a:prstClr val="black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2255B51-6FFC-79C0-E6EB-A3343FBFF6BC}"/>
              </a:ext>
            </a:extLst>
          </p:cNvPr>
          <p:cNvSpPr/>
          <p:nvPr/>
        </p:nvSpPr>
        <p:spPr bwMode="auto">
          <a:xfrm rot="19547015">
            <a:off x="7694613" y="4816475"/>
            <a:ext cx="1333500" cy="3270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en-US" sz="1200" dirty="0">
                <a:solidFill>
                  <a:prstClr val="black"/>
                </a:solidFill>
              </a:rPr>
              <a:t>cardiovascular system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0515130-368A-BA9E-5B66-A20201504621}"/>
              </a:ext>
            </a:extLst>
          </p:cNvPr>
          <p:cNvSpPr/>
          <p:nvPr/>
        </p:nvSpPr>
        <p:spPr bwMode="auto">
          <a:xfrm>
            <a:off x="4633913" y="6211888"/>
            <a:ext cx="1647825" cy="2905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en-US" sz="1200" dirty="0">
                <a:solidFill>
                  <a:prstClr val="black"/>
                </a:solidFill>
              </a:rPr>
              <a:t>Pulmonary system</a:t>
            </a:r>
            <a:r>
              <a:rPr lang="en-US" altLang="en-US" sz="1200" baseline="30000" dirty="0">
                <a:solidFill>
                  <a:prstClr val="black"/>
                </a:solidFill>
              </a:rPr>
              <a:t>4,5</a:t>
            </a:r>
            <a:r>
              <a:rPr lang="en-US" altLang="en-US" sz="12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5373721-1212-C508-1A2C-6C7A43E39E68}"/>
              </a:ext>
            </a:extLst>
          </p:cNvPr>
          <p:cNvSpPr/>
          <p:nvPr/>
        </p:nvSpPr>
        <p:spPr bwMode="auto">
          <a:xfrm>
            <a:off x="6469063" y="6399213"/>
            <a:ext cx="1647825" cy="292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en-US" sz="1200" dirty="0">
                <a:solidFill>
                  <a:prstClr val="black"/>
                </a:solidFill>
              </a:rPr>
              <a:t>Cancer</a:t>
            </a:r>
            <a:r>
              <a:rPr lang="en-US" altLang="en-US" sz="1200" baseline="30000" dirty="0">
                <a:solidFill>
                  <a:prstClr val="black"/>
                </a:solidFill>
              </a:rPr>
              <a:t>4,5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802D57-EC2E-9A9E-D9F8-42E60585A3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4752975"/>
            <a:ext cx="150336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0" grpId="0" animBg="1"/>
      <p:bldP spid="41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672C585-8049-6569-67FF-06EA70707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900" y="1628775"/>
            <a:ext cx="7554913" cy="4479925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ZA" altLang="en-US" sz="2000" b="1"/>
              <a:t>Analytical methods for the determination of TCE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ZA" altLang="en-US" sz="1800"/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645FD5FF-8E41-7FE3-FBE6-980CE7B461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18313" y="640873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735168-2B8F-4DEF-AE11-17963D27A16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460081-9BCA-6670-D412-7FBFBDB4BA50}"/>
              </a:ext>
            </a:extLst>
          </p:cNvPr>
          <p:cNvCxnSpPr/>
          <p:nvPr/>
        </p:nvCxnSpPr>
        <p:spPr>
          <a:xfrm>
            <a:off x="250825" y="6713538"/>
            <a:ext cx="8715375" cy="1587"/>
          </a:xfrm>
          <a:prstGeom prst="line">
            <a:avLst/>
          </a:prstGeom>
          <a:ln w="28575">
            <a:solidFill>
              <a:srgbClr val="A6CE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F056A94C-DDFA-6F98-6E47-9B0BAF46BE28}"/>
              </a:ext>
            </a:extLst>
          </p:cNvPr>
          <p:cNvSpPr/>
          <p:nvPr/>
        </p:nvSpPr>
        <p:spPr>
          <a:xfrm>
            <a:off x="1547813" y="903288"/>
            <a:ext cx="6337300" cy="865187"/>
          </a:xfrm>
          <a:prstGeom prst="roundRect">
            <a:avLst/>
          </a:prstGeom>
          <a:solidFill>
            <a:srgbClr val="A6CE36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latin typeface="+mj-lt"/>
                <a:cs typeface="Times New Roman" panose="02020603050405020304" pitchFamily="18" charset="0"/>
              </a:rPr>
              <a:t>LITERATURE </a:t>
            </a:r>
            <a:r>
              <a:rPr lang="en-GB" sz="2800">
                <a:latin typeface="+mj-lt"/>
                <a:cs typeface="Times New Roman" panose="02020603050405020304" pitchFamily="18" charset="0"/>
              </a:rPr>
              <a:t>REVIEW CONT’D</a:t>
            </a:r>
            <a:endParaRPr lang="en-GB" sz="28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0246" name="Group 3">
            <a:extLst>
              <a:ext uri="{FF2B5EF4-FFF2-40B4-BE49-F238E27FC236}">
                <a16:creationId xmlns:a16="http://schemas.microsoft.com/office/drawing/2014/main" id="{E61B803C-49A6-314F-A13C-14F4F6B005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54063"/>
            <a:chOff x="-25640" y="88423"/>
            <a:chExt cx="9117865" cy="1114448"/>
          </a:xfrm>
        </p:grpSpPr>
        <p:pic>
          <p:nvPicPr>
            <p:cNvPr id="10297" name="Picture 10" descr="NIOH_logo_RGB_2015_SH_EDIT.jpg">
              <a:extLst>
                <a:ext uri="{FF2B5EF4-FFF2-40B4-BE49-F238E27FC236}">
                  <a16:creationId xmlns:a16="http://schemas.microsoft.com/office/drawing/2014/main" id="{1FD73A7C-F72E-9DB4-BAEB-2D2C94DCB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3" t="6789"/>
            <a:stretch>
              <a:fillRect/>
            </a:stretch>
          </p:blipFill>
          <p:spPr bwMode="auto">
            <a:xfrm>
              <a:off x="-25640" y="88423"/>
              <a:ext cx="3084754" cy="1114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8" name="Picture 1">
              <a:extLst>
                <a:ext uri="{FF2B5EF4-FFF2-40B4-BE49-F238E27FC236}">
                  <a16:creationId xmlns:a16="http://schemas.microsoft.com/office/drawing/2014/main" id="{7B45CAFA-B54F-43AE-9976-3C38D2088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3882" y="88423"/>
              <a:ext cx="6038343" cy="1108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C473445-A3A3-2CDA-8B0B-2E62494580FF}"/>
              </a:ext>
            </a:extLst>
          </p:cNvPr>
          <p:cNvGraphicFramePr>
            <a:graphicFrameLocks noGrp="1"/>
          </p:cNvGraphicFramePr>
          <p:nvPr/>
        </p:nvGraphicFramePr>
        <p:xfrm>
          <a:off x="977900" y="2073275"/>
          <a:ext cx="7261225" cy="403701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452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059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Author</a:t>
                      </a:r>
                    </a:p>
                  </a:txBody>
                  <a:tcPr marL="91419" marR="91419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Matrix</a:t>
                      </a:r>
                    </a:p>
                  </a:txBody>
                  <a:tcPr marL="91419" marR="91419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Sample preparation</a:t>
                      </a:r>
                    </a:p>
                  </a:txBody>
                  <a:tcPr marL="91419" marR="91419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Separation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 and Detection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19" marR="91419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LOD/LOQ</a:t>
                      </a:r>
                    </a:p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   (ng/ml)</a:t>
                      </a:r>
                    </a:p>
                  </a:txBody>
                  <a:tcPr marL="91419" marR="91419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409"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Munch </a:t>
                      </a:r>
                      <a:r>
                        <a:rPr lang="en-GB" sz="14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Hautma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</a:t>
                      </a:r>
                      <a:r>
                        <a:rPr lang="en-GB" sz="14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1995 (EPA)</a:t>
                      </a:r>
                      <a:endParaRPr lang="en-GB" sz="1400" dirty="0"/>
                    </a:p>
                  </a:txBody>
                  <a:tcPr marL="91419" marR="91419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Water</a:t>
                      </a:r>
                    </a:p>
                  </a:txBody>
                  <a:tcPr marL="91419" marR="91419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LLE</a:t>
                      </a:r>
                    </a:p>
                  </a:txBody>
                  <a:tcPr marL="91419" marR="91419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GC-ECD</a:t>
                      </a:r>
                    </a:p>
                  </a:txBody>
                  <a:tcPr marL="91419" marR="91419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 </a:t>
                      </a:r>
                    </a:p>
                  </a:txBody>
                  <a:tcPr marL="91419" marR="91419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688">
                <a:tc>
                  <a:txBody>
                    <a:bodyPr/>
                    <a:lstStyle/>
                    <a:p>
                      <a:r>
                        <a:rPr lang="en-GB" sz="1400" dirty="0"/>
                        <a:t>Brown </a:t>
                      </a:r>
                      <a:r>
                        <a:rPr lang="en-GB" sz="1400" i="1" dirty="0"/>
                        <a:t>et al</a:t>
                      </a:r>
                      <a:r>
                        <a:rPr lang="en-GB" sz="1400" dirty="0"/>
                        <a:t>., 2003</a:t>
                      </a:r>
                    </a:p>
                  </a:txBody>
                  <a:tcPr marL="91419" marR="91419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Tissues</a:t>
                      </a:r>
                      <a:r>
                        <a:rPr lang="en-GB" sz="1400" baseline="0" dirty="0"/>
                        <a:t> (livers, kidney, lungs)</a:t>
                      </a:r>
                      <a:endParaRPr lang="en-GB" sz="1400" dirty="0"/>
                    </a:p>
                  </a:txBody>
                  <a:tcPr marL="91419" marR="91419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LLE</a:t>
                      </a:r>
                    </a:p>
                  </a:txBody>
                  <a:tcPr marL="91419" marR="91419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GC-MS</a:t>
                      </a:r>
                    </a:p>
                  </a:txBody>
                  <a:tcPr marL="91419" marR="91419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</a:t>
                      </a:r>
                    </a:p>
                  </a:txBody>
                  <a:tcPr marL="91419" marR="91419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688">
                <a:tc>
                  <a:txBody>
                    <a:bodyPr/>
                    <a:lstStyle/>
                    <a:p>
                      <a:r>
                        <a:rPr lang="en-GB" sz="1400" dirty="0"/>
                        <a:t>Liu </a:t>
                      </a:r>
                      <a:r>
                        <a:rPr lang="en-GB" sz="1400" i="1" dirty="0"/>
                        <a:t>et al</a:t>
                      </a:r>
                      <a:r>
                        <a:rPr lang="en-GB" sz="1400" dirty="0"/>
                        <a:t>.,2007</a:t>
                      </a:r>
                    </a:p>
                  </a:txBody>
                  <a:tcPr marL="91419" marR="91419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blood, liver, lung, kidney and brain</a:t>
                      </a:r>
                      <a:endParaRPr lang="en-GB" sz="1400" dirty="0"/>
                    </a:p>
                  </a:txBody>
                  <a:tcPr marL="91419" marR="91419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HS-SPME</a:t>
                      </a:r>
                    </a:p>
                  </a:txBody>
                  <a:tcPr marL="91419" marR="91419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GC-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dirty="0"/>
                        <a:t>MS</a:t>
                      </a:r>
                    </a:p>
                  </a:txBody>
                  <a:tcPr marL="91419" marR="91419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0.25 and 0.75 </a:t>
                      </a:r>
                    </a:p>
                  </a:txBody>
                  <a:tcPr marL="91419" marR="91419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759">
                <a:tc>
                  <a:txBody>
                    <a:bodyPr/>
                    <a:lstStyle/>
                    <a:p>
                      <a:r>
                        <a:rPr lang="fi-FI" sz="1400" dirty="0"/>
                        <a:t>Rastkari, N., Ahmadkhaniha, R., &amp; Yunesian, M. (2012)</a:t>
                      </a:r>
                      <a:endParaRPr lang="en-GB" sz="1400" dirty="0"/>
                    </a:p>
                  </a:txBody>
                  <a:tcPr marL="91419" marR="91419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Urine</a:t>
                      </a:r>
                    </a:p>
                  </a:txBody>
                  <a:tcPr marL="91419" marR="91419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SPME</a:t>
                      </a:r>
                    </a:p>
                  </a:txBody>
                  <a:tcPr marL="91419" marR="91419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GC-MS</a:t>
                      </a:r>
                    </a:p>
                  </a:txBody>
                  <a:tcPr marL="91419" marR="91419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0.005</a:t>
                      </a:r>
                    </a:p>
                  </a:txBody>
                  <a:tcPr marL="91419" marR="91419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409">
                <a:tc>
                  <a:txBody>
                    <a:bodyPr/>
                    <a:lstStyle/>
                    <a:p>
                      <a:r>
                        <a:rPr lang="en-GB" sz="1400" dirty="0"/>
                        <a:t>Zhang, M., &amp; Harrington, P. (2015)</a:t>
                      </a:r>
                    </a:p>
                  </a:txBody>
                  <a:tcPr marL="91419" marR="91419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Water</a:t>
                      </a:r>
                    </a:p>
                  </a:txBody>
                  <a:tcPr marL="91419" marR="91419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LLME–SPME</a:t>
                      </a:r>
                    </a:p>
                  </a:txBody>
                  <a:tcPr marL="91419" marR="91419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GC-MS</a:t>
                      </a:r>
                    </a:p>
                  </a:txBody>
                  <a:tcPr marL="91419" marR="91419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Not reported </a:t>
                      </a:r>
                    </a:p>
                  </a:txBody>
                  <a:tcPr marL="91419" marR="91419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72C179E1-3A9C-41E3-CCE0-0903DFD03698}"/>
              </a:ext>
            </a:extLst>
          </p:cNvPr>
          <p:cNvSpPr/>
          <p:nvPr/>
        </p:nvSpPr>
        <p:spPr>
          <a:xfrm>
            <a:off x="827088" y="3500438"/>
            <a:ext cx="7489825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F1FD617-41BA-DB54-12B0-401852AC8088}"/>
              </a:ext>
            </a:extLst>
          </p:cNvPr>
          <p:cNvSpPr/>
          <p:nvPr/>
        </p:nvSpPr>
        <p:spPr>
          <a:xfrm>
            <a:off x="1547813" y="6142038"/>
            <a:ext cx="3240087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dirty="0"/>
              <a:t>G]]]g</a:t>
            </a:r>
          </a:p>
        </p:txBody>
      </p:sp>
      <p:sp>
        <p:nvSpPr>
          <p:cNvPr id="10293" name="TextBox 9">
            <a:extLst>
              <a:ext uri="{FF2B5EF4-FFF2-40B4-BE49-F238E27FC236}">
                <a16:creationId xmlns:a16="http://schemas.microsoft.com/office/drawing/2014/main" id="{B4BF6914-D27F-7251-A78A-359CBADB8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6126163"/>
            <a:ext cx="59039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100"/>
              <a:t>GC: Gas Chromatography                              LLE: Liquid-Liquid Extraction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100"/>
              <a:t>ECD: Electron Capture Detector                   HS-SPME: Head Space-Solid Phase Microextraction Phase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100"/>
              <a:t>MS: Mass spectroscopy                                 LLME: Liquid-Liquid Microextraction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FE965E-1F2B-05BA-7D45-A98251D467F7}"/>
              </a:ext>
            </a:extLst>
          </p:cNvPr>
          <p:cNvSpPr/>
          <p:nvPr/>
        </p:nvSpPr>
        <p:spPr>
          <a:xfrm>
            <a:off x="2428875" y="2112963"/>
            <a:ext cx="1476375" cy="398145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ECDF92-2B94-14A0-DC4B-93D7A4BB27B4}"/>
              </a:ext>
            </a:extLst>
          </p:cNvPr>
          <p:cNvSpPr/>
          <p:nvPr/>
        </p:nvSpPr>
        <p:spPr>
          <a:xfrm>
            <a:off x="5286375" y="2057400"/>
            <a:ext cx="1476375" cy="40640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9B567C-3D7F-C9C6-65BD-4C5B4997E3C4}"/>
              </a:ext>
            </a:extLst>
          </p:cNvPr>
          <p:cNvSpPr/>
          <p:nvPr/>
        </p:nvSpPr>
        <p:spPr>
          <a:xfrm>
            <a:off x="6762750" y="2073275"/>
            <a:ext cx="1476375" cy="403701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id="{F86A5026-EC01-3C76-9499-857EE36B70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18313" y="640873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1F92AA-8231-4B9A-8850-33F55735386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EAF70-595C-9B01-53C4-224F9129A463}"/>
              </a:ext>
            </a:extLst>
          </p:cNvPr>
          <p:cNvCxnSpPr/>
          <p:nvPr/>
        </p:nvCxnSpPr>
        <p:spPr>
          <a:xfrm>
            <a:off x="250825" y="6713538"/>
            <a:ext cx="8715375" cy="1587"/>
          </a:xfrm>
          <a:prstGeom prst="line">
            <a:avLst/>
          </a:prstGeom>
          <a:ln w="28575">
            <a:solidFill>
              <a:srgbClr val="A6CE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45D59CC9-A2CD-2E3C-CBCF-F4647552EF28}"/>
              </a:ext>
            </a:extLst>
          </p:cNvPr>
          <p:cNvSpPr/>
          <p:nvPr/>
        </p:nvSpPr>
        <p:spPr>
          <a:xfrm>
            <a:off x="1547813" y="903288"/>
            <a:ext cx="6337300" cy="865187"/>
          </a:xfrm>
          <a:prstGeom prst="roundRect">
            <a:avLst/>
          </a:prstGeom>
          <a:solidFill>
            <a:srgbClr val="A6CE36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latin typeface="+mj-lt"/>
                <a:cs typeface="Times New Roman" panose="02020603050405020304" pitchFamily="18" charset="0"/>
              </a:rPr>
              <a:t>PROBLEM STATEMENT</a:t>
            </a:r>
          </a:p>
        </p:txBody>
      </p:sp>
      <p:grpSp>
        <p:nvGrpSpPr>
          <p:cNvPr id="11269" name="Group 3">
            <a:extLst>
              <a:ext uri="{FF2B5EF4-FFF2-40B4-BE49-F238E27FC236}">
                <a16:creationId xmlns:a16="http://schemas.microsoft.com/office/drawing/2014/main" id="{D4BC7AF2-4913-353D-4328-A687524B597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54063"/>
            <a:chOff x="-25640" y="88423"/>
            <a:chExt cx="9117865" cy="1114448"/>
          </a:xfrm>
        </p:grpSpPr>
        <p:pic>
          <p:nvPicPr>
            <p:cNvPr id="11282" name="Picture 10" descr="NIOH_logo_RGB_2015_SH_EDIT.jpg">
              <a:extLst>
                <a:ext uri="{FF2B5EF4-FFF2-40B4-BE49-F238E27FC236}">
                  <a16:creationId xmlns:a16="http://schemas.microsoft.com/office/drawing/2014/main" id="{9FFD81E2-D56C-0EAA-9AC3-466459FF0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3" t="6789"/>
            <a:stretch>
              <a:fillRect/>
            </a:stretch>
          </p:blipFill>
          <p:spPr bwMode="auto">
            <a:xfrm>
              <a:off x="-25640" y="88423"/>
              <a:ext cx="3084754" cy="1114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3" name="Picture 1">
              <a:extLst>
                <a:ext uri="{FF2B5EF4-FFF2-40B4-BE49-F238E27FC236}">
                  <a16:creationId xmlns:a16="http://schemas.microsoft.com/office/drawing/2014/main" id="{242EDDB4-0FDE-CBAD-0FA1-521B2B79B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3882" y="88423"/>
              <a:ext cx="6038343" cy="1108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EA0A868-FFED-F47D-6436-B7D2516257B5}"/>
              </a:ext>
            </a:extLst>
          </p:cNvPr>
          <p:cNvSpPr/>
          <p:nvPr/>
        </p:nvSpPr>
        <p:spPr>
          <a:xfrm>
            <a:off x="827088" y="3500438"/>
            <a:ext cx="7489825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11271" name="Group 29">
            <a:extLst>
              <a:ext uri="{FF2B5EF4-FFF2-40B4-BE49-F238E27FC236}">
                <a16:creationId xmlns:a16="http://schemas.microsoft.com/office/drawing/2014/main" id="{210ADAF0-B383-5199-87AE-AECDBFA03EFC}"/>
              </a:ext>
            </a:extLst>
          </p:cNvPr>
          <p:cNvGrpSpPr>
            <a:grpSpLocks/>
          </p:cNvGrpSpPr>
          <p:nvPr/>
        </p:nvGrpSpPr>
        <p:grpSpPr bwMode="auto">
          <a:xfrm>
            <a:off x="519113" y="2278063"/>
            <a:ext cx="2592387" cy="4051300"/>
            <a:chOff x="518694" y="2278314"/>
            <a:chExt cx="2592784" cy="4051196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C0C8A8C-1725-320B-A5CB-4FE7F927AD25}"/>
                </a:ext>
              </a:extLst>
            </p:cNvPr>
            <p:cNvSpPr/>
            <p:nvPr/>
          </p:nvSpPr>
          <p:spPr>
            <a:xfrm>
              <a:off x="518694" y="2278314"/>
              <a:ext cx="2592784" cy="3676556"/>
            </a:xfrm>
            <a:custGeom>
              <a:avLst/>
              <a:gdLst>
                <a:gd name="connsiteX0" fmla="*/ 0 w 2592784"/>
                <a:gd name="connsiteY0" fmla="*/ 868657 h 3676398"/>
                <a:gd name="connsiteX1" fmla="*/ 2592784 w 2592784"/>
                <a:gd name="connsiteY1" fmla="*/ 868657 h 3676398"/>
                <a:gd name="connsiteX2" fmla="*/ 2592784 w 2592784"/>
                <a:gd name="connsiteY2" fmla="*/ 3244259 h 3676398"/>
                <a:gd name="connsiteX3" fmla="*/ 2160645 w 2592784"/>
                <a:gd name="connsiteY3" fmla="*/ 3676398 h 3676398"/>
                <a:gd name="connsiteX4" fmla="*/ 432139 w 2592784"/>
                <a:gd name="connsiteY4" fmla="*/ 3676398 h 3676398"/>
                <a:gd name="connsiteX5" fmla="*/ 0 w 2592784"/>
                <a:gd name="connsiteY5" fmla="*/ 3244259 h 3676398"/>
                <a:gd name="connsiteX6" fmla="*/ 144779 w 2592784"/>
                <a:gd name="connsiteY6" fmla="*/ 0 h 3676398"/>
                <a:gd name="connsiteX7" fmla="*/ 2448005 w 2592784"/>
                <a:gd name="connsiteY7" fmla="*/ 0 h 3676398"/>
                <a:gd name="connsiteX8" fmla="*/ 2592784 w 2592784"/>
                <a:gd name="connsiteY8" fmla="*/ 144779 h 3676398"/>
                <a:gd name="connsiteX9" fmla="*/ 2592784 w 2592784"/>
                <a:gd name="connsiteY9" fmla="*/ 436129 h 3676398"/>
                <a:gd name="connsiteX10" fmla="*/ 2160645 w 2592784"/>
                <a:gd name="connsiteY10" fmla="*/ 3990 h 3676398"/>
                <a:gd name="connsiteX11" fmla="*/ 432139 w 2592784"/>
                <a:gd name="connsiteY11" fmla="*/ 3990 h 3676398"/>
                <a:gd name="connsiteX12" fmla="*/ 0 w 2592784"/>
                <a:gd name="connsiteY12" fmla="*/ 436129 h 3676398"/>
                <a:gd name="connsiteX13" fmla="*/ 0 w 2592784"/>
                <a:gd name="connsiteY13" fmla="*/ 144779 h 3676398"/>
                <a:gd name="connsiteX14" fmla="*/ 144779 w 2592784"/>
                <a:gd name="connsiteY14" fmla="*/ 0 h 367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92784" h="3676398">
                  <a:moveTo>
                    <a:pt x="0" y="868657"/>
                  </a:moveTo>
                  <a:lnTo>
                    <a:pt x="2592784" y="868657"/>
                  </a:lnTo>
                  <a:lnTo>
                    <a:pt x="2592784" y="3244259"/>
                  </a:lnTo>
                  <a:cubicBezTo>
                    <a:pt x="2592784" y="3482923"/>
                    <a:pt x="2399309" y="3676398"/>
                    <a:pt x="2160645" y="3676398"/>
                  </a:cubicBezTo>
                  <a:lnTo>
                    <a:pt x="432139" y="3676398"/>
                  </a:lnTo>
                  <a:cubicBezTo>
                    <a:pt x="193475" y="3676398"/>
                    <a:pt x="0" y="3482923"/>
                    <a:pt x="0" y="3244259"/>
                  </a:cubicBezTo>
                  <a:close/>
                  <a:moveTo>
                    <a:pt x="144779" y="0"/>
                  </a:moveTo>
                  <a:lnTo>
                    <a:pt x="2448005" y="0"/>
                  </a:lnTo>
                  <a:cubicBezTo>
                    <a:pt x="2527964" y="0"/>
                    <a:pt x="2592784" y="64820"/>
                    <a:pt x="2592784" y="144779"/>
                  </a:cubicBezTo>
                  <a:lnTo>
                    <a:pt x="2592784" y="436129"/>
                  </a:lnTo>
                  <a:cubicBezTo>
                    <a:pt x="2592784" y="197465"/>
                    <a:pt x="2399309" y="3990"/>
                    <a:pt x="2160645" y="3990"/>
                  </a:cubicBezTo>
                  <a:lnTo>
                    <a:pt x="432139" y="3990"/>
                  </a:lnTo>
                  <a:cubicBezTo>
                    <a:pt x="193475" y="3990"/>
                    <a:pt x="0" y="197465"/>
                    <a:pt x="0" y="436129"/>
                  </a:cubicBezTo>
                  <a:lnTo>
                    <a:pt x="0" y="144779"/>
                  </a:lnTo>
                  <a:cubicBezTo>
                    <a:pt x="0" y="64820"/>
                    <a:pt x="64820" y="0"/>
                    <a:pt x="144779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05252F-F08E-35FB-EE5B-C86A495BFB87}"/>
                </a:ext>
              </a:extLst>
            </p:cNvPr>
            <p:cNvSpPr txBox="1"/>
            <p:nvPr/>
          </p:nvSpPr>
          <p:spPr>
            <a:xfrm>
              <a:off x="826716" y="2611680"/>
              <a:ext cx="2087882" cy="368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ZA" b="1" dirty="0">
                  <a:latin typeface="+mn-lt"/>
                </a:rPr>
                <a:t>The issues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469AF67-AC7F-68BE-3146-8F7794AE1C07}"/>
                </a:ext>
              </a:extLst>
            </p:cNvPr>
            <p:cNvSpPr txBox="1"/>
            <p:nvPr/>
          </p:nvSpPr>
          <p:spPr>
            <a:xfrm>
              <a:off x="680644" y="3341912"/>
              <a:ext cx="2427659" cy="25415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ZA" dirty="0">
                  <a:latin typeface="+mn-lt"/>
                </a:rPr>
                <a:t>TCE is a Toxic VOC: occupational Hazard</a:t>
              </a:r>
            </a:p>
            <a:p>
              <a:pPr algn="ctr">
                <a:lnSpc>
                  <a:spcPct val="150000"/>
                </a:lnSpc>
                <a:defRPr/>
              </a:pPr>
              <a:endParaRPr lang="en-ZA" dirty="0">
                <a:latin typeface="+mn-lt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en-ZA" dirty="0">
                  <a:latin typeface="+mn-lt"/>
                </a:rPr>
                <a:t>Current methods are expensive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ZA" dirty="0">
                  <a:latin typeface="+mn-lt"/>
                </a:rPr>
                <a:t> 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A4A0330-C83A-1514-217C-46A62E0A1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1654" y="5819222"/>
              <a:ext cx="510288" cy="510288"/>
            </a:xfrm>
            <a:prstGeom prst="round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FD40AE3-8809-1EE7-BF8F-D5023E2ACDA9}"/>
              </a:ext>
            </a:extLst>
          </p:cNvPr>
          <p:cNvGrpSpPr>
            <a:grpSpLocks/>
          </p:cNvGrpSpPr>
          <p:nvPr/>
        </p:nvGrpSpPr>
        <p:grpSpPr bwMode="auto">
          <a:xfrm>
            <a:off x="3379788" y="2298700"/>
            <a:ext cx="2640012" cy="4094163"/>
            <a:chOff x="3379788" y="2298700"/>
            <a:chExt cx="2640012" cy="409416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CCD1456-24F2-DF05-DF31-AAFF1283DEED}"/>
                </a:ext>
              </a:extLst>
            </p:cNvPr>
            <p:cNvSpPr/>
            <p:nvPr/>
          </p:nvSpPr>
          <p:spPr>
            <a:xfrm>
              <a:off x="3379788" y="2298700"/>
              <a:ext cx="2592387" cy="3676650"/>
            </a:xfrm>
            <a:custGeom>
              <a:avLst/>
              <a:gdLst>
                <a:gd name="connsiteX0" fmla="*/ 0 w 2592784"/>
                <a:gd name="connsiteY0" fmla="*/ 868657 h 3676398"/>
                <a:gd name="connsiteX1" fmla="*/ 2592784 w 2592784"/>
                <a:gd name="connsiteY1" fmla="*/ 868657 h 3676398"/>
                <a:gd name="connsiteX2" fmla="*/ 2592784 w 2592784"/>
                <a:gd name="connsiteY2" fmla="*/ 3244259 h 3676398"/>
                <a:gd name="connsiteX3" fmla="*/ 2160645 w 2592784"/>
                <a:gd name="connsiteY3" fmla="*/ 3676398 h 3676398"/>
                <a:gd name="connsiteX4" fmla="*/ 432139 w 2592784"/>
                <a:gd name="connsiteY4" fmla="*/ 3676398 h 3676398"/>
                <a:gd name="connsiteX5" fmla="*/ 0 w 2592784"/>
                <a:gd name="connsiteY5" fmla="*/ 3244259 h 3676398"/>
                <a:gd name="connsiteX6" fmla="*/ 144779 w 2592784"/>
                <a:gd name="connsiteY6" fmla="*/ 0 h 3676398"/>
                <a:gd name="connsiteX7" fmla="*/ 2448005 w 2592784"/>
                <a:gd name="connsiteY7" fmla="*/ 0 h 3676398"/>
                <a:gd name="connsiteX8" fmla="*/ 2592784 w 2592784"/>
                <a:gd name="connsiteY8" fmla="*/ 144779 h 3676398"/>
                <a:gd name="connsiteX9" fmla="*/ 2592784 w 2592784"/>
                <a:gd name="connsiteY9" fmla="*/ 436129 h 3676398"/>
                <a:gd name="connsiteX10" fmla="*/ 2160645 w 2592784"/>
                <a:gd name="connsiteY10" fmla="*/ 3990 h 3676398"/>
                <a:gd name="connsiteX11" fmla="*/ 432139 w 2592784"/>
                <a:gd name="connsiteY11" fmla="*/ 3990 h 3676398"/>
                <a:gd name="connsiteX12" fmla="*/ 0 w 2592784"/>
                <a:gd name="connsiteY12" fmla="*/ 436129 h 3676398"/>
                <a:gd name="connsiteX13" fmla="*/ 0 w 2592784"/>
                <a:gd name="connsiteY13" fmla="*/ 144779 h 3676398"/>
                <a:gd name="connsiteX14" fmla="*/ 144779 w 2592784"/>
                <a:gd name="connsiteY14" fmla="*/ 0 h 367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92784" h="3676398">
                  <a:moveTo>
                    <a:pt x="0" y="868657"/>
                  </a:moveTo>
                  <a:lnTo>
                    <a:pt x="2592784" y="868657"/>
                  </a:lnTo>
                  <a:lnTo>
                    <a:pt x="2592784" y="3244259"/>
                  </a:lnTo>
                  <a:cubicBezTo>
                    <a:pt x="2592784" y="3482923"/>
                    <a:pt x="2399309" y="3676398"/>
                    <a:pt x="2160645" y="3676398"/>
                  </a:cubicBezTo>
                  <a:lnTo>
                    <a:pt x="432139" y="3676398"/>
                  </a:lnTo>
                  <a:cubicBezTo>
                    <a:pt x="193475" y="3676398"/>
                    <a:pt x="0" y="3482923"/>
                    <a:pt x="0" y="3244259"/>
                  </a:cubicBezTo>
                  <a:close/>
                  <a:moveTo>
                    <a:pt x="144779" y="0"/>
                  </a:moveTo>
                  <a:lnTo>
                    <a:pt x="2448005" y="0"/>
                  </a:lnTo>
                  <a:cubicBezTo>
                    <a:pt x="2527964" y="0"/>
                    <a:pt x="2592784" y="64820"/>
                    <a:pt x="2592784" y="144779"/>
                  </a:cubicBezTo>
                  <a:lnTo>
                    <a:pt x="2592784" y="436129"/>
                  </a:lnTo>
                  <a:cubicBezTo>
                    <a:pt x="2592784" y="197465"/>
                    <a:pt x="2399309" y="3990"/>
                    <a:pt x="2160645" y="3990"/>
                  </a:cubicBezTo>
                  <a:lnTo>
                    <a:pt x="432139" y="3990"/>
                  </a:lnTo>
                  <a:cubicBezTo>
                    <a:pt x="193475" y="3990"/>
                    <a:pt x="0" y="197465"/>
                    <a:pt x="0" y="436129"/>
                  </a:cubicBezTo>
                  <a:lnTo>
                    <a:pt x="0" y="144779"/>
                  </a:lnTo>
                  <a:cubicBezTo>
                    <a:pt x="0" y="64820"/>
                    <a:pt x="64820" y="0"/>
                    <a:pt x="144779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9BF813-B48D-9A7F-8418-283825A597CE}"/>
                </a:ext>
              </a:extLst>
            </p:cNvPr>
            <p:cNvSpPr txBox="1"/>
            <p:nvPr/>
          </p:nvSpPr>
          <p:spPr bwMode="auto">
            <a:xfrm>
              <a:off x="3379788" y="2605088"/>
              <a:ext cx="2087562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ZA" b="1" dirty="0">
                  <a:latin typeface="+mn-lt"/>
                </a:rPr>
                <a:t>The resolution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3DB9918-30DF-625F-66E5-E5FB8388734E}"/>
                </a:ext>
              </a:extLst>
            </p:cNvPr>
            <p:cNvSpPr txBox="1"/>
            <p:nvPr/>
          </p:nvSpPr>
          <p:spPr bwMode="auto">
            <a:xfrm>
              <a:off x="3427413" y="3449638"/>
              <a:ext cx="2592387" cy="12954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ZA" dirty="0">
                  <a:latin typeface="+mn-lt"/>
                </a:rPr>
                <a:t>Employing spectrophotometric technique 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956D391-6301-DEAA-45E3-10E581D16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4246270" y="5741241"/>
              <a:ext cx="651391" cy="651622"/>
            </a:xfrm>
            <a:prstGeom prst="roundRect">
              <a:avLst>
                <a:gd name="adj" fmla="val 18793"/>
              </a:avLst>
            </a:prstGeom>
          </p:spPr>
        </p:pic>
      </p:grpSp>
      <p:grpSp>
        <p:nvGrpSpPr>
          <p:cNvPr id="52224" name="Group 52223">
            <a:extLst>
              <a:ext uri="{FF2B5EF4-FFF2-40B4-BE49-F238E27FC236}">
                <a16:creationId xmlns:a16="http://schemas.microsoft.com/office/drawing/2014/main" id="{C07C7BE8-A62B-7DEE-99CC-42C3CACA88B5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2282825"/>
            <a:ext cx="2592388" cy="3943350"/>
            <a:chOff x="6324283" y="2283076"/>
            <a:chExt cx="2592784" cy="394318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06EE047-2196-C952-1716-C88AE0BFD76A}"/>
                </a:ext>
              </a:extLst>
            </p:cNvPr>
            <p:cNvSpPr/>
            <p:nvPr/>
          </p:nvSpPr>
          <p:spPr>
            <a:xfrm>
              <a:off x="6324283" y="2283076"/>
              <a:ext cx="2592784" cy="3676497"/>
            </a:xfrm>
            <a:custGeom>
              <a:avLst/>
              <a:gdLst>
                <a:gd name="connsiteX0" fmla="*/ 0 w 2592784"/>
                <a:gd name="connsiteY0" fmla="*/ 868657 h 3676398"/>
                <a:gd name="connsiteX1" fmla="*/ 2592784 w 2592784"/>
                <a:gd name="connsiteY1" fmla="*/ 868657 h 3676398"/>
                <a:gd name="connsiteX2" fmla="*/ 2592784 w 2592784"/>
                <a:gd name="connsiteY2" fmla="*/ 3244259 h 3676398"/>
                <a:gd name="connsiteX3" fmla="*/ 2160645 w 2592784"/>
                <a:gd name="connsiteY3" fmla="*/ 3676398 h 3676398"/>
                <a:gd name="connsiteX4" fmla="*/ 432139 w 2592784"/>
                <a:gd name="connsiteY4" fmla="*/ 3676398 h 3676398"/>
                <a:gd name="connsiteX5" fmla="*/ 0 w 2592784"/>
                <a:gd name="connsiteY5" fmla="*/ 3244259 h 3676398"/>
                <a:gd name="connsiteX6" fmla="*/ 144779 w 2592784"/>
                <a:gd name="connsiteY6" fmla="*/ 0 h 3676398"/>
                <a:gd name="connsiteX7" fmla="*/ 2448005 w 2592784"/>
                <a:gd name="connsiteY7" fmla="*/ 0 h 3676398"/>
                <a:gd name="connsiteX8" fmla="*/ 2592784 w 2592784"/>
                <a:gd name="connsiteY8" fmla="*/ 144779 h 3676398"/>
                <a:gd name="connsiteX9" fmla="*/ 2592784 w 2592784"/>
                <a:gd name="connsiteY9" fmla="*/ 436129 h 3676398"/>
                <a:gd name="connsiteX10" fmla="*/ 2160645 w 2592784"/>
                <a:gd name="connsiteY10" fmla="*/ 3990 h 3676398"/>
                <a:gd name="connsiteX11" fmla="*/ 432139 w 2592784"/>
                <a:gd name="connsiteY11" fmla="*/ 3990 h 3676398"/>
                <a:gd name="connsiteX12" fmla="*/ 0 w 2592784"/>
                <a:gd name="connsiteY12" fmla="*/ 436129 h 3676398"/>
                <a:gd name="connsiteX13" fmla="*/ 0 w 2592784"/>
                <a:gd name="connsiteY13" fmla="*/ 144779 h 3676398"/>
                <a:gd name="connsiteX14" fmla="*/ 144779 w 2592784"/>
                <a:gd name="connsiteY14" fmla="*/ 0 h 367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92784" h="3676398">
                  <a:moveTo>
                    <a:pt x="0" y="868657"/>
                  </a:moveTo>
                  <a:lnTo>
                    <a:pt x="2592784" y="868657"/>
                  </a:lnTo>
                  <a:lnTo>
                    <a:pt x="2592784" y="3244259"/>
                  </a:lnTo>
                  <a:cubicBezTo>
                    <a:pt x="2592784" y="3482923"/>
                    <a:pt x="2399309" y="3676398"/>
                    <a:pt x="2160645" y="3676398"/>
                  </a:cubicBezTo>
                  <a:lnTo>
                    <a:pt x="432139" y="3676398"/>
                  </a:lnTo>
                  <a:cubicBezTo>
                    <a:pt x="193475" y="3676398"/>
                    <a:pt x="0" y="3482923"/>
                    <a:pt x="0" y="3244259"/>
                  </a:cubicBezTo>
                  <a:close/>
                  <a:moveTo>
                    <a:pt x="144779" y="0"/>
                  </a:moveTo>
                  <a:lnTo>
                    <a:pt x="2448005" y="0"/>
                  </a:lnTo>
                  <a:cubicBezTo>
                    <a:pt x="2527964" y="0"/>
                    <a:pt x="2592784" y="64820"/>
                    <a:pt x="2592784" y="144779"/>
                  </a:cubicBezTo>
                  <a:lnTo>
                    <a:pt x="2592784" y="436129"/>
                  </a:lnTo>
                  <a:cubicBezTo>
                    <a:pt x="2592784" y="197465"/>
                    <a:pt x="2399309" y="3990"/>
                    <a:pt x="2160645" y="3990"/>
                  </a:cubicBezTo>
                  <a:lnTo>
                    <a:pt x="432139" y="3990"/>
                  </a:lnTo>
                  <a:cubicBezTo>
                    <a:pt x="193475" y="3990"/>
                    <a:pt x="0" y="197465"/>
                    <a:pt x="0" y="436129"/>
                  </a:cubicBezTo>
                  <a:lnTo>
                    <a:pt x="0" y="144779"/>
                  </a:lnTo>
                  <a:cubicBezTo>
                    <a:pt x="0" y="64820"/>
                    <a:pt x="64820" y="0"/>
                    <a:pt x="144779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An analytical method suitable for routine analysis</a:t>
              </a:r>
              <a:endParaRPr lang="en-ZA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82ACCBE-727B-C0F7-F03B-EE28D3AEEC3C}"/>
                </a:ext>
              </a:extLst>
            </p:cNvPr>
            <p:cNvSpPr txBox="1"/>
            <p:nvPr/>
          </p:nvSpPr>
          <p:spPr>
            <a:xfrm>
              <a:off x="6592612" y="2611675"/>
              <a:ext cx="2087881" cy="3698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ZA" b="1" dirty="0">
                  <a:latin typeface="+mn-lt"/>
                </a:rPr>
                <a:t>The outcome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8838F1C-55BA-B17E-D17A-2BE5D7F88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58997" y="5576644"/>
              <a:ext cx="464013" cy="649618"/>
            </a:xfrm>
            <a:prstGeom prst="roundRect">
              <a:avLst>
                <a:gd name="adj" fmla="val 18793"/>
              </a:avLst>
            </a:prstGeom>
            <a:grp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FE755-4F1C-31AF-7C62-D41BD2BD0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29577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ZA" sz="1800" b="1" dirty="0"/>
              <a:t>Aim</a:t>
            </a:r>
          </a:p>
          <a:p>
            <a:pPr marL="257175" indent="-257175" algn="just">
              <a:lnSpc>
                <a:spcPct val="150000"/>
              </a:lnSpc>
              <a:spcAft>
                <a:spcPts val="750"/>
              </a:spcAft>
              <a:buFont typeface="Symbol" panose="05050102010706020507" pitchFamily="18" charset="2"/>
              <a:buChar char=""/>
              <a:defRPr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develop and validate an analytical spectrophotometric method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application in occupational exposure assessment of trichloroethylene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ZA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ZA" sz="1800" b="1" dirty="0"/>
              <a:t>Objectives</a:t>
            </a:r>
          </a:p>
          <a:p>
            <a:pPr marL="257175" indent="-257175" algn="just">
              <a:lnSpc>
                <a:spcPct val="150000"/>
              </a:lnSpc>
              <a:spcAft>
                <a:spcPts val="750"/>
              </a:spcAft>
              <a:buFont typeface="Symbol" panose="05050102010706020507" pitchFamily="18" charset="2"/>
              <a:buChar char=""/>
              <a:defRPr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develop and validate a method for the routine analysis of TCE in human urine using UV-Vis spectrophotometry.</a:t>
            </a:r>
            <a:endParaRPr lang="en-ZA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50000"/>
              </a:lnSpc>
              <a:spcAft>
                <a:spcPts val="750"/>
              </a:spcAft>
              <a:buFont typeface="Symbol" panose="05050102010706020507" pitchFamily="18" charset="2"/>
              <a:buChar char=""/>
              <a:defRPr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increase the scope of tests offered in the Analytical Services department.</a:t>
            </a:r>
            <a:endParaRPr lang="en-ZA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30A23693-F9FF-6D07-B3F2-3B5BA657C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0DAC8A-9CED-4372-A3D7-B6B14FC7A43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12292" name="Group 3">
            <a:extLst>
              <a:ext uri="{FF2B5EF4-FFF2-40B4-BE49-F238E27FC236}">
                <a16:creationId xmlns:a16="http://schemas.microsoft.com/office/drawing/2014/main" id="{94DF1917-3613-48EB-F2AE-F6512924FB01}"/>
              </a:ext>
            </a:extLst>
          </p:cNvPr>
          <p:cNvGrpSpPr>
            <a:grpSpLocks/>
          </p:cNvGrpSpPr>
          <p:nvPr/>
        </p:nvGrpSpPr>
        <p:grpSpPr bwMode="auto">
          <a:xfrm>
            <a:off x="-22225" y="0"/>
            <a:ext cx="9144000" cy="692150"/>
            <a:chOff x="-25640" y="88423"/>
            <a:chExt cx="9117865" cy="1114448"/>
          </a:xfrm>
        </p:grpSpPr>
        <p:pic>
          <p:nvPicPr>
            <p:cNvPr id="12294" name="Picture 10" descr="NIOH_logo_RGB_2015_SH_EDIT.jpg">
              <a:extLst>
                <a:ext uri="{FF2B5EF4-FFF2-40B4-BE49-F238E27FC236}">
                  <a16:creationId xmlns:a16="http://schemas.microsoft.com/office/drawing/2014/main" id="{DD411F8B-E746-A2C7-3DAA-3B7EBCD9E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3" t="6789"/>
            <a:stretch>
              <a:fillRect/>
            </a:stretch>
          </p:blipFill>
          <p:spPr bwMode="auto">
            <a:xfrm>
              <a:off x="-25640" y="88423"/>
              <a:ext cx="3084754" cy="1114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1">
              <a:extLst>
                <a:ext uri="{FF2B5EF4-FFF2-40B4-BE49-F238E27FC236}">
                  <a16:creationId xmlns:a16="http://schemas.microsoft.com/office/drawing/2014/main" id="{DE0BC7EA-AFEC-697F-99D4-AD8409FCA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3882" y="88423"/>
              <a:ext cx="6038343" cy="1108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le 4">
            <a:extLst>
              <a:ext uri="{FF2B5EF4-FFF2-40B4-BE49-F238E27FC236}">
                <a16:creationId xmlns:a16="http://schemas.microsoft.com/office/drawing/2014/main" id="{C2480357-8DED-BF6A-9208-D1D4D859F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613"/>
            <a:ext cx="8002588" cy="908050"/>
          </a:xfrm>
          <a:prstGeom prst="roundRect">
            <a:avLst/>
          </a:prstGeom>
          <a:solidFill>
            <a:srgbClr val="A6CE36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GB" sz="2800" dirty="0">
                <a:latin typeface="+mj-lt"/>
                <a:cs typeface="Times New Roman" panose="02020603050405020304" pitchFamily="18" charset="0"/>
              </a:rPr>
              <a:t>AIM AND 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2">
            <a:extLst>
              <a:ext uri="{FF2B5EF4-FFF2-40B4-BE49-F238E27FC236}">
                <a16:creationId xmlns:a16="http://schemas.microsoft.com/office/drawing/2014/main" id="{AB92E3CD-325B-CA21-8353-197709D06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31ED148-0C11-47E4-BF4F-B470A485D631}" type="slidenum">
              <a:rPr lang="en-US" altLang="en-US" sz="9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en-US" altLang="en-US" sz="900">
              <a:solidFill>
                <a:srgbClr val="898989"/>
              </a:solidFill>
            </a:endParaRPr>
          </a:p>
        </p:txBody>
      </p:sp>
      <p:pic>
        <p:nvPicPr>
          <p:cNvPr id="13315" name="Picture 10">
            <a:extLst>
              <a:ext uri="{FF2B5EF4-FFF2-40B4-BE49-F238E27FC236}">
                <a16:creationId xmlns:a16="http://schemas.microsoft.com/office/drawing/2014/main" id="{28B66A1A-0187-67E0-15B6-28650A09A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374900"/>
            <a:ext cx="1147763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7808BF2-9F46-34A4-DACB-A1109314E431}"/>
              </a:ext>
            </a:extLst>
          </p:cNvPr>
          <p:cNvSpPr/>
          <p:nvPr/>
        </p:nvSpPr>
        <p:spPr bwMode="auto">
          <a:xfrm>
            <a:off x="187325" y="3332163"/>
            <a:ext cx="1657350" cy="2746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900" dirty="0">
                <a:solidFill>
                  <a:prstClr val="black"/>
                </a:solidFill>
              </a:rPr>
              <a:t>Calibration standards (n=8)</a:t>
            </a:r>
          </a:p>
          <a:p>
            <a:pPr algn="ctr">
              <a:defRPr/>
            </a:pPr>
            <a:r>
              <a:rPr lang="en-US" altLang="en-US" sz="900" dirty="0">
                <a:solidFill>
                  <a:prstClr val="black"/>
                </a:solidFill>
              </a:rPr>
              <a:t> 50-700 µmol-L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BF2C1167-FC90-C678-BB69-8365AF84B9BF}"/>
              </a:ext>
            </a:extLst>
          </p:cNvPr>
          <p:cNvSpPr/>
          <p:nvPr/>
        </p:nvSpPr>
        <p:spPr>
          <a:xfrm>
            <a:off x="1697038" y="2716213"/>
            <a:ext cx="320675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8028D1-58E2-6E90-0925-828305EC5EF7}"/>
              </a:ext>
            </a:extLst>
          </p:cNvPr>
          <p:cNvSpPr/>
          <p:nvPr/>
        </p:nvSpPr>
        <p:spPr bwMode="auto">
          <a:xfrm>
            <a:off x="2336800" y="3351213"/>
            <a:ext cx="936625" cy="233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900" dirty="0">
                <a:solidFill>
                  <a:prstClr val="black"/>
                </a:solidFill>
              </a:rPr>
              <a:t>Pyridine</a:t>
            </a:r>
          </a:p>
        </p:txBody>
      </p:sp>
      <p:pic>
        <p:nvPicPr>
          <p:cNvPr id="14345" name="Picture 22">
            <a:extLst>
              <a:ext uri="{FF2B5EF4-FFF2-40B4-BE49-F238E27FC236}">
                <a16:creationId xmlns:a16="http://schemas.microsoft.com/office/drawing/2014/main" id="{A79A8D06-744D-8F7F-970B-A319E1E1A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2341563"/>
            <a:ext cx="9366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ight Arrow 23">
            <a:extLst>
              <a:ext uri="{FF2B5EF4-FFF2-40B4-BE49-F238E27FC236}">
                <a16:creationId xmlns:a16="http://schemas.microsoft.com/office/drawing/2014/main" id="{93A54752-3787-3135-D64F-182C23673D35}"/>
              </a:ext>
            </a:extLst>
          </p:cNvPr>
          <p:cNvSpPr/>
          <p:nvPr/>
        </p:nvSpPr>
        <p:spPr>
          <a:xfrm>
            <a:off x="3389313" y="2687638"/>
            <a:ext cx="361950" cy="269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4347" name="Picture 24">
            <a:extLst>
              <a:ext uri="{FF2B5EF4-FFF2-40B4-BE49-F238E27FC236}">
                <a16:creationId xmlns:a16="http://schemas.microsoft.com/office/drawing/2014/main" id="{DB40BD8A-BD93-C452-73E1-E1CB2D00D0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2303463"/>
            <a:ext cx="84613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4484698-DD10-2F75-BEC2-5F36126044AC}"/>
              </a:ext>
            </a:extLst>
          </p:cNvPr>
          <p:cNvSpPr/>
          <p:nvPr/>
        </p:nvSpPr>
        <p:spPr bwMode="auto">
          <a:xfrm>
            <a:off x="3817938" y="3394075"/>
            <a:ext cx="806450" cy="2127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900" dirty="0">
                <a:solidFill>
                  <a:prstClr val="black"/>
                </a:solidFill>
              </a:rPr>
              <a:t>5M </a:t>
            </a:r>
            <a:r>
              <a:rPr lang="en-US" altLang="en-US" sz="900" dirty="0" err="1">
                <a:solidFill>
                  <a:prstClr val="black"/>
                </a:solidFill>
              </a:rPr>
              <a:t>NaOH</a:t>
            </a:r>
            <a:endParaRPr lang="en-US" altLang="en-US" sz="900" dirty="0">
              <a:solidFill>
                <a:prstClr val="black"/>
              </a:solidFill>
            </a:endParaRPr>
          </a:p>
        </p:txBody>
      </p:sp>
      <p:pic>
        <p:nvPicPr>
          <p:cNvPr id="14349" name="Picture 26">
            <a:extLst>
              <a:ext uri="{FF2B5EF4-FFF2-40B4-BE49-F238E27FC236}">
                <a16:creationId xmlns:a16="http://schemas.microsoft.com/office/drawing/2014/main" id="{3E0B661F-C771-88FE-22D9-4BED8C674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2360613"/>
            <a:ext cx="15589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BD98435-A39F-86F5-4058-F51CC42A6575}"/>
              </a:ext>
            </a:extLst>
          </p:cNvPr>
          <p:cNvSpPr/>
          <p:nvPr/>
        </p:nvSpPr>
        <p:spPr bwMode="auto">
          <a:xfrm>
            <a:off x="7586663" y="3376613"/>
            <a:ext cx="1235075" cy="193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900" dirty="0">
                <a:solidFill>
                  <a:prstClr val="black"/>
                </a:solidFill>
              </a:rPr>
              <a:t>Ice cold water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5FF9BD-1EB0-02A7-BB10-7C4D4CA8B0B5}"/>
              </a:ext>
            </a:extLst>
          </p:cNvPr>
          <p:cNvSpPr/>
          <p:nvPr/>
        </p:nvSpPr>
        <p:spPr bwMode="auto">
          <a:xfrm>
            <a:off x="1374775" y="6383338"/>
            <a:ext cx="1690688" cy="276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altLang="en-US" sz="900" dirty="0">
                <a:solidFill>
                  <a:prstClr val="black"/>
                </a:solidFill>
              </a:rPr>
              <a:t>Agilent Cary 60 UV-Vis </a:t>
            </a:r>
            <a:r>
              <a:rPr lang="fr-FR" altLang="en-US" sz="900" dirty="0" err="1">
                <a:solidFill>
                  <a:prstClr val="black"/>
                </a:solidFill>
              </a:rPr>
              <a:t>spectrophotometer</a:t>
            </a:r>
            <a:r>
              <a:rPr lang="fr-FR" altLang="en-US" sz="900" dirty="0">
                <a:solidFill>
                  <a:prstClr val="black"/>
                </a:solidFill>
              </a:rPr>
              <a:t> (</a:t>
            </a:r>
            <a:r>
              <a:rPr lang="el-GR" sz="900" dirty="0">
                <a:solidFill>
                  <a:prstClr val="black"/>
                </a:solidFill>
              </a:rPr>
              <a:t>λ</a:t>
            </a:r>
            <a:r>
              <a:rPr lang="el-GR" sz="9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fr-FR" altLang="en-US" sz="900" dirty="0">
                <a:solidFill>
                  <a:prstClr val="black"/>
                </a:solidFill>
              </a:rPr>
              <a:t>=520nm)</a:t>
            </a:r>
            <a:endParaRPr lang="en-US" altLang="en-US" sz="900" dirty="0">
              <a:solidFill>
                <a:prstClr val="black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E6D478C-8B18-7CD2-B27F-F8E69A8035F4}"/>
              </a:ext>
            </a:extLst>
          </p:cNvPr>
          <p:cNvSpPr/>
          <p:nvPr/>
        </p:nvSpPr>
        <p:spPr bwMode="auto">
          <a:xfrm>
            <a:off x="5173663" y="3344863"/>
            <a:ext cx="1465262" cy="2127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900" dirty="0">
                <a:solidFill>
                  <a:prstClr val="black"/>
                </a:solidFill>
              </a:rPr>
              <a:t>Water bath (65°C)</a:t>
            </a:r>
          </a:p>
        </p:txBody>
      </p:sp>
      <p:pic>
        <p:nvPicPr>
          <p:cNvPr id="14354" name="Picture 31">
            <a:extLst>
              <a:ext uri="{FF2B5EF4-FFF2-40B4-BE49-F238E27FC236}">
                <a16:creationId xmlns:a16="http://schemas.microsoft.com/office/drawing/2014/main" id="{C70D9C55-959C-6C41-C4EB-358F0D0944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2390775"/>
            <a:ext cx="115252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32">
            <a:extLst>
              <a:ext uri="{FF2B5EF4-FFF2-40B4-BE49-F238E27FC236}">
                <a16:creationId xmlns:a16="http://schemas.microsoft.com/office/drawing/2014/main" id="{902C75E8-4F8B-E15E-9352-EE392C3741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5461000"/>
            <a:ext cx="14033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ight Arrow 33">
            <a:extLst>
              <a:ext uri="{FF2B5EF4-FFF2-40B4-BE49-F238E27FC236}">
                <a16:creationId xmlns:a16="http://schemas.microsoft.com/office/drawing/2014/main" id="{88EBF3EC-0D69-EA2C-420C-61F4A710B7E2}"/>
              </a:ext>
            </a:extLst>
          </p:cNvPr>
          <p:cNvSpPr/>
          <p:nvPr/>
        </p:nvSpPr>
        <p:spPr>
          <a:xfrm rot="9212293">
            <a:off x="6924675" y="5464175"/>
            <a:ext cx="709613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BD4BC19F-76CC-9EBA-0231-519012D9C5C8}"/>
              </a:ext>
            </a:extLst>
          </p:cNvPr>
          <p:cNvSpPr/>
          <p:nvPr/>
        </p:nvSpPr>
        <p:spPr>
          <a:xfrm>
            <a:off x="4797425" y="2697163"/>
            <a:ext cx="344488" cy="260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B0FDFE78-AEDB-34E9-602A-A9B5249A4509}"/>
              </a:ext>
            </a:extLst>
          </p:cNvPr>
          <p:cNvSpPr/>
          <p:nvPr/>
        </p:nvSpPr>
        <p:spPr>
          <a:xfrm>
            <a:off x="8162925" y="3805238"/>
            <a:ext cx="296863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A04FE72D-6E76-FA0F-D82B-86B24E4EC45B}"/>
              </a:ext>
            </a:extLst>
          </p:cNvPr>
          <p:cNvSpPr/>
          <p:nvPr/>
        </p:nvSpPr>
        <p:spPr>
          <a:xfrm>
            <a:off x="107950" y="3868738"/>
            <a:ext cx="1465263" cy="731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ZA" sz="9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ZA" sz="900" dirty="0">
                <a:solidFill>
                  <a:prstClr val="black"/>
                </a:solidFill>
              </a:rPr>
              <a:t>           Data  analysis</a:t>
            </a:r>
          </a:p>
          <a:p>
            <a:pPr marL="214313" indent="-214313">
              <a:buFont typeface="Wingdings" panose="05000000000000000000" pitchFamily="2" charset="2"/>
              <a:buChar char="q"/>
              <a:defRPr/>
            </a:pPr>
            <a:r>
              <a:rPr lang="en-ZA" sz="900" dirty="0">
                <a:solidFill>
                  <a:prstClr val="black"/>
                </a:solidFill>
              </a:rPr>
              <a:t>Statistics: Excel, 2016</a:t>
            </a:r>
          </a:p>
          <a:p>
            <a:pPr algn="ctr">
              <a:defRPr/>
            </a:pP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C10F0349-21D5-37C0-D994-9894AEF6E647}"/>
              </a:ext>
            </a:extLst>
          </p:cNvPr>
          <p:cNvSpPr/>
          <p:nvPr/>
        </p:nvSpPr>
        <p:spPr>
          <a:xfrm>
            <a:off x="6905625" y="2740025"/>
            <a:ext cx="495300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BCD1AB-5207-C354-D843-24D94FBEB6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4452938"/>
            <a:ext cx="1090613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1CDFC00E-CFAB-9836-A170-FC22F9613C50}"/>
              </a:ext>
            </a:extLst>
          </p:cNvPr>
          <p:cNvSpPr/>
          <p:nvPr/>
        </p:nvSpPr>
        <p:spPr bwMode="auto">
          <a:xfrm>
            <a:off x="7739063" y="5659438"/>
            <a:ext cx="1082675" cy="193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900" dirty="0">
                <a:solidFill>
                  <a:prstClr val="black"/>
                </a:solidFill>
              </a:rPr>
              <a:t>Glacial acetic acid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6A15E2-3638-B519-65AC-F60FF538D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5241925"/>
            <a:ext cx="1081088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10CF036-C822-1D14-AC5F-92A2F7772A07}"/>
              </a:ext>
            </a:extLst>
          </p:cNvPr>
          <p:cNvSpPr/>
          <p:nvPr/>
        </p:nvSpPr>
        <p:spPr bwMode="auto">
          <a:xfrm>
            <a:off x="5626100" y="6475413"/>
            <a:ext cx="1393825" cy="276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900" dirty="0">
                <a:solidFill>
                  <a:prstClr val="black"/>
                </a:solidFill>
              </a:rPr>
              <a:t>1% p-amino acetanilide </a:t>
            </a: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D31E49C3-1E03-AC02-FC42-AF62E9CE8B07}"/>
              </a:ext>
            </a:extLst>
          </p:cNvPr>
          <p:cNvSpPr/>
          <p:nvPr/>
        </p:nvSpPr>
        <p:spPr>
          <a:xfrm rot="13370874">
            <a:off x="1379538" y="4883150"/>
            <a:ext cx="41910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D5A646-3000-9E0C-ACE3-B660B1A0928C}"/>
              </a:ext>
            </a:extLst>
          </p:cNvPr>
          <p:cNvGrpSpPr>
            <a:grpSpLocks/>
          </p:cNvGrpSpPr>
          <p:nvPr/>
        </p:nvGrpSpPr>
        <p:grpSpPr bwMode="auto">
          <a:xfrm>
            <a:off x="4700588" y="4054475"/>
            <a:ext cx="1465262" cy="1077913"/>
            <a:chOff x="6165851" y="3734085"/>
            <a:chExt cx="1753524" cy="1438660"/>
          </a:xfrm>
        </p:grpSpPr>
        <p:sp>
          <p:nvSpPr>
            <p:cNvPr id="31" name="Right Arrow 30">
              <a:extLst>
                <a:ext uri="{FF2B5EF4-FFF2-40B4-BE49-F238E27FC236}">
                  <a16:creationId xmlns:a16="http://schemas.microsoft.com/office/drawing/2014/main" id="{2BBAC52D-1703-F735-3F12-5646E98BBBF2}"/>
                </a:ext>
              </a:extLst>
            </p:cNvPr>
            <p:cNvSpPr/>
            <p:nvPr/>
          </p:nvSpPr>
          <p:spPr>
            <a:xfrm rot="13370874">
              <a:off x="7351332" y="4935440"/>
              <a:ext cx="558544" cy="2373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3351" name="Picture 5">
              <a:extLst>
                <a:ext uri="{FF2B5EF4-FFF2-40B4-BE49-F238E27FC236}">
                  <a16:creationId xmlns:a16="http://schemas.microsoft.com/office/drawing/2014/main" id="{E669EF73-BAF4-D7E7-CE27-30FCE02DCA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851" y="3734085"/>
              <a:ext cx="1753524" cy="947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40" name="Group 3">
            <a:extLst>
              <a:ext uri="{FF2B5EF4-FFF2-40B4-BE49-F238E27FC236}">
                <a16:creationId xmlns:a16="http://schemas.microsoft.com/office/drawing/2014/main" id="{5C958DC9-32F5-E2C8-432E-8898C83C8FB4}"/>
              </a:ext>
            </a:extLst>
          </p:cNvPr>
          <p:cNvGrpSpPr>
            <a:grpSpLocks/>
          </p:cNvGrpSpPr>
          <p:nvPr/>
        </p:nvGrpSpPr>
        <p:grpSpPr bwMode="auto">
          <a:xfrm>
            <a:off x="-22225" y="0"/>
            <a:ext cx="9144000" cy="815975"/>
            <a:chOff x="-25640" y="88423"/>
            <a:chExt cx="9117865" cy="1114448"/>
          </a:xfrm>
        </p:grpSpPr>
        <p:pic>
          <p:nvPicPr>
            <p:cNvPr id="13348" name="Picture 10" descr="NIOH_logo_RGB_2015_SH_EDIT.jpg">
              <a:extLst>
                <a:ext uri="{FF2B5EF4-FFF2-40B4-BE49-F238E27FC236}">
                  <a16:creationId xmlns:a16="http://schemas.microsoft.com/office/drawing/2014/main" id="{E653E289-33C4-8B12-DFEE-E042A2E32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3" t="6789"/>
            <a:stretch>
              <a:fillRect/>
            </a:stretch>
          </p:blipFill>
          <p:spPr bwMode="auto">
            <a:xfrm>
              <a:off x="-25640" y="88423"/>
              <a:ext cx="3084754" cy="1114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9" name="Picture 1">
              <a:extLst>
                <a:ext uri="{FF2B5EF4-FFF2-40B4-BE49-F238E27FC236}">
                  <a16:creationId xmlns:a16="http://schemas.microsoft.com/office/drawing/2014/main" id="{46618B28-61ED-834B-43F1-52D0F4850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3882" y="88423"/>
              <a:ext cx="6038343" cy="1108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itle 4">
            <a:extLst>
              <a:ext uri="{FF2B5EF4-FFF2-40B4-BE49-F238E27FC236}">
                <a16:creationId xmlns:a16="http://schemas.microsoft.com/office/drawing/2014/main" id="{6025BBA3-4ED7-009D-AF1C-6A487268343B}"/>
              </a:ext>
            </a:extLst>
          </p:cNvPr>
          <p:cNvSpPr txBox="1">
            <a:spLocks/>
          </p:cNvSpPr>
          <p:nvPr/>
        </p:nvSpPr>
        <p:spPr bwMode="auto">
          <a:xfrm>
            <a:off x="476250" y="917575"/>
            <a:ext cx="8210550" cy="1019175"/>
          </a:xfrm>
          <a:prstGeom prst="roundRect">
            <a:avLst/>
          </a:prstGeom>
          <a:solidFill>
            <a:srgbClr val="A6CE36"/>
          </a:solidFill>
          <a:ln w="25400" cap="flat" cmpd="sng" algn="ctr">
            <a:solidFill>
              <a:srgbClr val="00B05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800" dirty="0">
                <a:latin typeface="+mj-lt"/>
                <a:cs typeface="Times New Roman" panose="02020603050405020304" pitchFamily="18" charset="0"/>
              </a:rPr>
              <a:t>METHODOLOGY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34D806-A309-0907-AAF1-F87405ADCD1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4860925"/>
            <a:ext cx="3460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020ADC-97FE-D37A-ED16-6A59BC7E4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5383213"/>
            <a:ext cx="145891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EA4C58-4E12-3257-6B8C-8C93289F18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7219">
            <a:off x="2935288" y="5591175"/>
            <a:ext cx="3460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208280F-1D7B-0FF2-6F42-5161BC74AA38}"/>
              </a:ext>
            </a:extLst>
          </p:cNvPr>
          <p:cNvSpPr/>
          <p:nvPr/>
        </p:nvSpPr>
        <p:spPr bwMode="auto">
          <a:xfrm>
            <a:off x="3359150" y="6538913"/>
            <a:ext cx="1393825" cy="276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900" dirty="0">
                <a:solidFill>
                  <a:prstClr val="black"/>
                </a:solidFill>
              </a:rPr>
              <a:t>Centrifuge (2500 RPM)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BA9F03-A439-3CAA-3314-62162B9EC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189163"/>
            <a:ext cx="9036050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04D082-A479-1845-A8E6-EDF1D1CF0553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18872" r="206" b="9931"/>
          <a:stretch/>
        </p:blipFill>
        <p:spPr>
          <a:xfrm>
            <a:off x="5404965" y="2089956"/>
            <a:ext cx="3610921" cy="1932131"/>
          </a:xfrm>
          <a:prstGeom prst="roundRect">
            <a:avLst/>
          </a:prstGeom>
          <a:ln w="317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4" grpId="0" animBg="1"/>
      <p:bldP spid="26" grpId="0" animBg="1"/>
      <p:bldP spid="28" grpId="0" animBg="1"/>
      <p:bldP spid="29" grpId="0" animBg="1"/>
      <p:bldP spid="30" grpId="0" animBg="1"/>
      <p:bldP spid="34" grpId="0" animBg="1"/>
      <p:bldP spid="35" grpId="0" animBg="1"/>
      <p:bldP spid="36" grpId="0" animBg="1"/>
      <p:bldP spid="37" grpId="0" animBg="1"/>
      <p:bldP spid="27" grpId="0" animBg="1"/>
      <p:bldP spid="32" grpId="0" animBg="1"/>
      <p:bldP spid="33" grpId="0" animBg="1"/>
      <p:bldP spid="38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800" dirty="0" smtClean="0">
            <a:latin typeface="Harlow Solid Italic" panose="04030604020F02020D02" pitchFamily="8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3BD5B0C573A249BD24B407C780F101" ma:contentTypeVersion="13" ma:contentTypeDescription="Create a new document." ma:contentTypeScope="" ma:versionID="58b674f1e78ac8b4419d91b1ef08714b">
  <xsd:schema xmlns:xsd="http://www.w3.org/2001/XMLSchema" xmlns:xs="http://www.w3.org/2001/XMLSchema" xmlns:p="http://schemas.microsoft.com/office/2006/metadata/properties" xmlns:ns3="458b567a-6d93-4835-badf-aec98c3f6b40" xmlns:ns4="0682c35b-3302-4860-b5e7-589c4aaf3b5b" targetNamespace="http://schemas.microsoft.com/office/2006/metadata/properties" ma:root="true" ma:fieldsID="6962a57fd73c1e43248c9603bf99da52" ns3:_="" ns4:_="">
    <xsd:import namespace="458b567a-6d93-4835-badf-aec98c3f6b40"/>
    <xsd:import namespace="0682c35b-3302-4860-b5e7-589c4aaf3b5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b567a-6d93-4835-badf-aec98c3f6b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2c35b-3302-4860-b5e7-589c4aaf3b5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1901D6-D01C-4AC6-B05D-D04D794449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8b567a-6d93-4835-badf-aec98c3f6b40"/>
    <ds:schemaRef ds:uri="0682c35b-3302-4860-b5e7-589c4aaf3b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B6B6DC-13AA-4F54-A914-796FEB62833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CDEACDF-F012-4A22-AD7F-A7D69C4138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25875</TotalTime>
  <Words>1263</Words>
  <Application>Microsoft Office PowerPoint</Application>
  <PresentationFormat>On-screen Show (4:3)</PresentationFormat>
  <Paragraphs>233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Calibri</vt:lpstr>
      <vt:lpstr>Arial</vt:lpstr>
      <vt:lpstr>Calibri Light</vt:lpstr>
      <vt:lpstr>Arial Narrow</vt:lpstr>
      <vt:lpstr>Harlow Solid Italic</vt:lpstr>
      <vt:lpstr>Arial Black</vt:lpstr>
      <vt:lpstr>Times New Roman</vt:lpstr>
      <vt:lpstr>Symbol</vt:lpstr>
      <vt:lpstr>Wingdings</vt:lpstr>
      <vt:lpstr>Tw Cen MT Condensed</vt:lpstr>
      <vt:lpstr>Goudy Stout</vt:lpstr>
      <vt:lpstr>Office Theme</vt:lpstr>
      <vt:lpstr>1_Office Theme</vt:lpstr>
      <vt:lpstr>PowerPoint Presentation</vt:lpstr>
      <vt:lpstr>PowerPoint Presentation</vt:lpstr>
      <vt:lpstr>PowerPoint Presentation</vt:lpstr>
      <vt:lpstr>INTRODUCTION CONT’D</vt:lpstr>
      <vt:lpstr>PowerPoint Presentation</vt:lpstr>
      <vt:lpstr>PowerPoint Presentation</vt:lpstr>
      <vt:lpstr>PowerPoint Presentation</vt:lpstr>
      <vt:lpstr>AIM AND OBJECTIVES</vt:lpstr>
      <vt:lpstr>PowerPoint Presentation</vt:lpstr>
      <vt:lpstr>RESULTS AND DISCUSSION</vt:lpstr>
      <vt:lpstr>RESULTS AND DISCUSSION CONT’D </vt:lpstr>
      <vt:lpstr>RESULTS AND DISCUSSION CONT’D </vt:lpstr>
      <vt:lpstr>RESULTS AND DISCUSSION CONT’D </vt:lpstr>
      <vt:lpstr>PowerPoint Presentation</vt:lpstr>
      <vt:lpstr>ACKNOWLEDGEMENT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Boksburg Library (Boksburg)</dc:creator>
  <cp:lastModifiedBy>11748</cp:lastModifiedBy>
  <cp:revision>781</cp:revision>
  <dcterms:created xsi:type="dcterms:W3CDTF">2013-10-15T07:09:10Z</dcterms:created>
  <dcterms:modified xsi:type="dcterms:W3CDTF">2022-11-29T12:29:25Z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0x0101009A3BD5B0C573A249BD24B407C780F101</vt:lpwstr>
  </property>
</Properties>
</file>