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8"/>
  </p:notesMasterIdLst>
  <p:sldIdLst>
    <p:sldId id="298" r:id="rId2"/>
    <p:sldId id="311" r:id="rId3"/>
    <p:sldId id="312" r:id="rId4"/>
    <p:sldId id="313" r:id="rId5"/>
    <p:sldId id="301" r:id="rId6"/>
    <p:sldId id="302" r:id="rId7"/>
    <p:sldId id="309" r:id="rId8"/>
    <p:sldId id="303" r:id="rId9"/>
    <p:sldId id="310" r:id="rId10"/>
    <p:sldId id="304" r:id="rId11"/>
    <p:sldId id="315" r:id="rId12"/>
    <p:sldId id="305" r:id="rId13"/>
    <p:sldId id="316" r:id="rId14"/>
    <p:sldId id="308" r:id="rId15"/>
    <p:sldId id="318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4" autoAdjust="0"/>
    <p:restoredTop sz="85258" autoAdjust="0"/>
  </p:normalViewPr>
  <p:slideViewPr>
    <p:cSldViewPr snapToGrid="0">
      <p:cViewPr varScale="1">
        <p:scale>
          <a:sx n="48" d="100"/>
          <a:sy n="48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32386-7E38-4218-8274-8443750B5807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4A6C23-ED06-437B-A5F6-8811C659D3C8}">
      <dgm:prSet phldrT="[Text]"/>
      <dgm:spPr/>
      <dgm:t>
        <a:bodyPr/>
        <a:lstStyle/>
        <a:p>
          <a:r>
            <a:rPr lang="en-ZA" b="1" dirty="0" smtClean="0">
              <a:solidFill>
                <a:schemeClr val="bg1"/>
              </a:solidFill>
            </a:rPr>
            <a:t>Agricultural workers</a:t>
          </a:r>
          <a:endParaRPr lang="en-US" b="1" dirty="0">
            <a:solidFill>
              <a:schemeClr val="bg1"/>
            </a:solidFill>
          </a:endParaRPr>
        </a:p>
      </dgm:t>
    </dgm:pt>
    <dgm:pt modelId="{C078D1BC-EDC2-4AF7-9134-F7A0735F9C18}" type="parTrans" cxnId="{DC896577-A967-4B5D-A2D7-EE3D9CF0C994}">
      <dgm:prSet/>
      <dgm:spPr/>
      <dgm:t>
        <a:bodyPr/>
        <a:lstStyle/>
        <a:p>
          <a:endParaRPr lang="en-US"/>
        </a:p>
      </dgm:t>
    </dgm:pt>
    <dgm:pt modelId="{F0FADD85-33A0-46A7-9E69-765B18AA1822}" type="sibTrans" cxnId="{DC896577-A967-4B5D-A2D7-EE3D9CF0C994}">
      <dgm:prSet/>
      <dgm:spPr/>
      <dgm:t>
        <a:bodyPr/>
        <a:lstStyle/>
        <a:p>
          <a:endParaRPr lang="en-US"/>
        </a:p>
      </dgm:t>
    </dgm:pt>
    <dgm:pt modelId="{12A99F50-557D-48E8-84E1-3016D6D1D64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ZA" sz="2000" dirty="0" smtClean="0"/>
            <a:t>Vulnerable and most at risk to HIV</a:t>
          </a:r>
        </a:p>
        <a:p>
          <a:pPr>
            <a:lnSpc>
              <a:spcPct val="150000"/>
            </a:lnSpc>
          </a:pPr>
          <a:r>
            <a:rPr lang="en-ZA" sz="2000" dirty="0" smtClean="0"/>
            <a:t>Poor access to healthcare</a:t>
          </a:r>
        </a:p>
        <a:p>
          <a:pPr>
            <a:lnSpc>
              <a:spcPct val="150000"/>
            </a:lnSpc>
          </a:pPr>
          <a:r>
            <a:rPr lang="en-ZA" sz="2000" dirty="0" smtClean="0"/>
            <a:t>Poor living and working conditions</a:t>
          </a:r>
        </a:p>
        <a:p>
          <a:pPr>
            <a:lnSpc>
              <a:spcPct val="150000"/>
            </a:lnSpc>
          </a:pPr>
          <a:r>
            <a:rPr lang="en-ZA" sz="2000" dirty="0" smtClean="0"/>
            <a:t>Physically demanding jobs</a:t>
          </a:r>
        </a:p>
        <a:p>
          <a:pPr>
            <a:lnSpc>
              <a:spcPct val="150000"/>
            </a:lnSpc>
          </a:pPr>
          <a:r>
            <a:rPr lang="en-ZA" sz="2000" dirty="0" smtClean="0"/>
            <a:t>Migration status</a:t>
          </a:r>
        </a:p>
        <a:p>
          <a:pPr>
            <a:lnSpc>
              <a:spcPct val="150000"/>
            </a:lnSpc>
          </a:pPr>
          <a:r>
            <a:rPr lang="en-ZA" sz="2000" dirty="0" smtClean="0"/>
            <a:t>Higher burden of HIV</a:t>
          </a:r>
        </a:p>
        <a:p>
          <a:pPr>
            <a:lnSpc>
              <a:spcPct val="90000"/>
            </a:lnSpc>
          </a:pPr>
          <a:endParaRPr lang="en-US" sz="1800" dirty="0"/>
        </a:p>
      </dgm:t>
    </dgm:pt>
    <dgm:pt modelId="{26033CB0-8231-431C-9B47-B57F67E01BDF}" type="parTrans" cxnId="{0003825A-FB46-4F4C-9FC6-3C3CC220C9D8}">
      <dgm:prSet/>
      <dgm:spPr/>
      <dgm:t>
        <a:bodyPr/>
        <a:lstStyle/>
        <a:p>
          <a:endParaRPr lang="en-US"/>
        </a:p>
      </dgm:t>
    </dgm:pt>
    <dgm:pt modelId="{3B60E171-DE07-481C-BABA-D35FA28E17E4}" type="sibTrans" cxnId="{0003825A-FB46-4F4C-9FC6-3C3CC220C9D8}">
      <dgm:prSet/>
      <dgm:spPr/>
      <dgm:t>
        <a:bodyPr/>
        <a:lstStyle/>
        <a:p>
          <a:endParaRPr lang="en-US"/>
        </a:p>
      </dgm:t>
    </dgm:pt>
    <dgm:pt modelId="{C4429CEA-6F73-43D5-AA6F-4718AD233C8B}" type="pres">
      <dgm:prSet presAssocID="{90932386-7E38-4218-8274-8443750B580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A0186F4-FE25-4B45-AC6A-F88F10BD43BB}" type="pres">
      <dgm:prSet presAssocID="{AA4A6C23-ED06-437B-A5F6-8811C659D3C8}" presName="composite" presStyleCnt="0"/>
      <dgm:spPr/>
    </dgm:pt>
    <dgm:pt modelId="{D7B98ADF-2628-421A-86C3-C8968E59704E}" type="pres">
      <dgm:prSet presAssocID="{AA4A6C23-ED06-437B-A5F6-8811C659D3C8}" presName="ParentAccentShape" presStyleLbl="trBgShp" presStyleIdx="0" presStyleCnt="2" custScaleX="108838" custScaleY="102098" custLinFactNeighborX="-9117" custLinFactNeighborY="-5229"/>
      <dgm:spPr/>
    </dgm:pt>
    <dgm:pt modelId="{82CAD4D9-6952-4E09-A806-5EF18EA9AD44}" type="pres">
      <dgm:prSet presAssocID="{AA4A6C23-ED06-437B-A5F6-8811C659D3C8}" presName="ParentText" presStyleLbl="revTx" presStyleIdx="0" presStyleCnt="2" custScaleX="61056" custScaleY="89076" custLinFactNeighborX="-2760" custLinFactNeighborY="-594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601ED-668D-4018-B0DB-520D3B4C0EDF}" type="pres">
      <dgm:prSet presAssocID="{AA4A6C23-ED06-437B-A5F6-8811C659D3C8}" presName="ChildText" presStyleLbl="revTx" presStyleIdx="1" presStyleCnt="2" custScaleX="120770" custLinFactNeighborX="-736" custLinFactNeighborY="-669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5B68CC6-BEB6-4658-A6A2-552C5B1CC38F}" type="pres">
      <dgm:prSet presAssocID="{AA4A6C23-ED06-437B-A5F6-8811C659D3C8}" presName="ChildAccentShape" presStyleLbl="trBgShp" presStyleIdx="1" presStyleCnt="2"/>
      <dgm:spPr/>
    </dgm:pt>
    <dgm:pt modelId="{B9D65193-747B-443C-97D2-E5045603F24D}" type="pres">
      <dgm:prSet presAssocID="{AA4A6C23-ED06-437B-A5F6-8811C659D3C8}" presName="Image" presStyleLbl="alignImgPlace1" presStyleIdx="0" presStyleCnt="1" custScaleX="105340" custScaleY="95021" custLinFactNeighborX="-3870" custLinFactNeighborY="961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003825A-FB46-4F4C-9FC6-3C3CC220C9D8}" srcId="{AA4A6C23-ED06-437B-A5F6-8811C659D3C8}" destId="{12A99F50-557D-48E8-84E1-3016D6D1D64B}" srcOrd="0" destOrd="0" parTransId="{26033CB0-8231-431C-9B47-B57F67E01BDF}" sibTransId="{3B60E171-DE07-481C-BABA-D35FA28E17E4}"/>
    <dgm:cxn modelId="{DC896577-A967-4B5D-A2D7-EE3D9CF0C994}" srcId="{90932386-7E38-4218-8274-8443750B5807}" destId="{AA4A6C23-ED06-437B-A5F6-8811C659D3C8}" srcOrd="0" destOrd="0" parTransId="{C078D1BC-EDC2-4AF7-9134-F7A0735F9C18}" sibTransId="{F0FADD85-33A0-46A7-9E69-765B18AA1822}"/>
    <dgm:cxn modelId="{D8447C8D-2026-4637-B1ED-2F63053A2FC1}" type="presOf" srcId="{AA4A6C23-ED06-437B-A5F6-8811C659D3C8}" destId="{82CAD4D9-6952-4E09-A806-5EF18EA9AD44}" srcOrd="0" destOrd="0" presId="urn:microsoft.com/office/officeart/2009/3/layout/SnapshotPictureList"/>
    <dgm:cxn modelId="{FD8A1C8D-8DF2-41FA-9057-24803AAAAA11}" type="presOf" srcId="{90932386-7E38-4218-8274-8443750B5807}" destId="{C4429CEA-6F73-43D5-AA6F-4718AD233C8B}" srcOrd="0" destOrd="0" presId="urn:microsoft.com/office/officeart/2009/3/layout/SnapshotPictureList"/>
    <dgm:cxn modelId="{70EDF5EF-1D72-4A2B-A3DC-96B9E9467905}" type="presOf" srcId="{12A99F50-557D-48E8-84E1-3016D6D1D64B}" destId="{5B6601ED-668D-4018-B0DB-520D3B4C0EDF}" srcOrd="0" destOrd="0" presId="urn:microsoft.com/office/officeart/2009/3/layout/SnapshotPictureList"/>
    <dgm:cxn modelId="{BAE2217F-760D-4FC8-92DB-185305491911}" type="presParOf" srcId="{C4429CEA-6F73-43D5-AA6F-4718AD233C8B}" destId="{1A0186F4-FE25-4B45-AC6A-F88F10BD43BB}" srcOrd="0" destOrd="0" presId="urn:microsoft.com/office/officeart/2009/3/layout/SnapshotPictureList"/>
    <dgm:cxn modelId="{5A1DE924-D1B0-41A4-875A-C719B762AEC8}" type="presParOf" srcId="{1A0186F4-FE25-4B45-AC6A-F88F10BD43BB}" destId="{D7B98ADF-2628-421A-86C3-C8968E59704E}" srcOrd="0" destOrd="0" presId="urn:microsoft.com/office/officeart/2009/3/layout/SnapshotPictureList"/>
    <dgm:cxn modelId="{EB74D077-8FB1-46E6-851A-85B992CF636F}" type="presParOf" srcId="{1A0186F4-FE25-4B45-AC6A-F88F10BD43BB}" destId="{82CAD4D9-6952-4E09-A806-5EF18EA9AD44}" srcOrd="1" destOrd="0" presId="urn:microsoft.com/office/officeart/2009/3/layout/SnapshotPictureList"/>
    <dgm:cxn modelId="{857BAD89-49FD-4D9F-85CB-D5BC0E98C036}" type="presParOf" srcId="{1A0186F4-FE25-4B45-AC6A-F88F10BD43BB}" destId="{5B6601ED-668D-4018-B0DB-520D3B4C0EDF}" srcOrd="2" destOrd="0" presId="urn:microsoft.com/office/officeart/2009/3/layout/SnapshotPictureList"/>
    <dgm:cxn modelId="{175C0A79-80A8-4DF8-AE13-26025F0F9100}" type="presParOf" srcId="{1A0186F4-FE25-4B45-AC6A-F88F10BD43BB}" destId="{65B68CC6-BEB6-4658-A6A2-552C5B1CC38F}" srcOrd="3" destOrd="0" presId="urn:microsoft.com/office/officeart/2009/3/layout/SnapshotPictureList"/>
    <dgm:cxn modelId="{1FACC39C-BFE6-4A8D-8BBB-EC13B57ACE09}" type="presParOf" srcId="{1A0186F4-FE25-4B45-AC6A-F88F10BD43BB}" destId="{B9D65193-747B-443C-97D2-E5045603F24D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0EE32-2115-4D61-A43C-1F4C19422882}" type="doc">
      <dgm:prSet loTypeId="urn:microsoft.com/office/officeart/2005/8/layout/matrix1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9F9B95A5-737D-4DBD-9E28-D222BB5C0ACE}">
      <dgm:prSet phldrT="[Text]"/>
      <dgm:spPr/>
      <dgm:t>
        <a:bodyPr/>
        <a:lstStyle/>
        <a:p>
          <a:r>
            <a:rPr lang="en-ZA" dirty="0" smtClean="0"/>
            <a:t>Precarious and vulnerable workforce</a:t>
          </a:r>
          <a:endParaRPr lang="en-US" dirty="0"/>
        </a:p>
      </dgm:t>
    </dgm:pt>
    <dgm:pt modelId="{E798E462-9266-47EA-B9AF-562062BD0E70}" type="parTrans" cxnId="{1B320EFC-9738-447F-BC25-E9778329F41C}">
      <dgm:prSet/>
      <dgm:spPr/>
      <dgm:t>
        <a:bodyPr/>
        <a:lstStyle/>
        <a:p>
          <a:endParaRPr lang="en-US"/>
        </a:p>
      </dgm:t>
    </dgm:pt>
    <dgm:pt modelId="{D302D591-2B6D-4E9C-989E-877140404EC6}" type="sibTrans" cxnId="{1B320EFC-9738-447F-BC25-E9778329F41C}">
      <dgm:prSet/>
      <dgm:spPr/>
      <dgm:t>
        <a:bodyPr/>
        <a:lstStyle/>
        <a:p>
          <a:endParaRPr lang="en-US"/>
        </a:p>
      </dgm:t>
    </dgm:pt>
    <dgm:pt modelId="{896ECAEA-9B57-4941-92F5-8F1729B45011}">
      <dgm:prSet phldrT="[Text]"/>
      <dgm:spPr/>
      <dgm:t>
        <a:bodyPr/>
        <a:lstStyle/>
        <a:p>
          <a:r>
            <a:rPr lang="en-ZA" dirty="0" smtClean="0"/>
            <a:t>Employment with inferior compensation, hours or security</a:t>
          </a:r>
          <a:endParaRPr lang="en-US" dirty="0"/>
        </a:p>
      </dgm:t>
    </dgm:pt>
    <dgm:pt modelId="{9A4A1D52-99B0-424C-B1A9-3F5CB7870F3B}" type="parTrans" cxnId="{1A8FC25F-7E32-4B7F-8B18-2927ACD485BF}">
      <dgm:prSet/>
      <dgm:spPr/>
      <dgm:t>
        <a:bodyPr/>
        <a:lstStyle/>
        <a:p>
          <a:endParaRPr lang="en-US"/>
        </a:p>
      </dgm:t>
    </dgm:pt>
    <dgm:pt modelId="{63440BB3-12FC-44F3-B71B-FB7DA773BCC0}" type="sibTrans" cxnId="{1A8FC25F-7E32-4B7F-8B18-2927ACD485BF}">
      <dgm:prSet/>
      <dgm:spPr/>
      <dgm:t>
        <a:bodyPr/>
        <a:lstStyle/>
        <a:p>
          <a:endParaRPr lang="en-US"/>
        </a:p>
      </dgm:t>
    </dgm:pt>
    <dgm:pt modelId="{4F5E768C-0BA2-4C39-A61F-F675B369516E}">
      <dgm:prSet phldrT="[Text]"/>
      <dgm:spPr/>
      <dgm:t>
        <a:bodyPr/>
        <a:lstStyle/>
        <a:p>
          <a:r>
            <a:rPr lang="en-ZA" dirty="0" smtClean="0"/>
            <a:t>Temporal and seasonal work</a:t>
          </a:r>
          <a:endParaRPr lang="en-US" dirty="0"/>
        </a:p>
      </dgm:t>
    </dgm:pt>
    <dgm:pt modelId="{72D1C0D2-8B6F-4CDB-B435-21DC98D4881D}" type="parTrans" cxnId="{125B05A6-450F-4239-8EB2-BA43823A03A9}">
      <dgm:prSet/>
      <dgm:spPr/>
      <dgm:t>
        <a:bodyPr/>
        <a:lstStyle/>
        <a:p>
          <a:endParaRPr lang="en-US"/>
        </a:p>
      </dgm:t>
    </dgm:pt>
    <dgm:pt modelId="{D6A228D9-2E62-4077-A658-D6965B8B09E0}" type="sibTrans" cxnId="{125B05A6-450F-4239-8EB2-BA43823A03A9}">
      <dgm:prSet/>
      <dgm:spPr/>
      <dgm:t>
        <a:bodyPr/>
        <a:lstStyle/>
        <a:p>
          <a:endParaRPr lang="en-US"/>
        </a:p>
      </dgm:t>
    </dgm:pt>
    <dgm:pt modelId="{CD8C4440-BAC5-460B-B923-3DC5A8DD33C5}">
      <dgm:prSet phldrT="[Text]"/>
      <dgm:spPr/>
      <dgm:t>
        <a:bodyPr/>
        <a:lstStyle/>
        <a:p>
          <a:r>
            <a:rPr lang="en-ZA" dirty="0" smtClean="0"/>
            <a:t>At risk of having workplace entitlements denied / lack capacity to secure them</a:t>
          </a:r>
          <a:endParaRPr lang="en-US" dirty="0"/>
        </a:p>
      </dgm:t>
    </dgm:pt>
    <dgm:pt modelId="{A7A2C114-DB22-41C9-90EC-769A0CA0785B}" type="parTrans" cxnId="{A9CA149F-1330-4B27-8860-EB0E37E6EA71}">
      <dgm:prSet/>
      <dgm:spPr/>
      <dgm:t>
        <a:bodyPr/>
        <a:lstStyle/>
        <a:p>
          <a:endParaRPr lang="en-US"/>
        </a:p>
      </dgm:t>
    </dgm:pt>
    <dgm:pt modelId="{2070AFBF-B941-4023-9ACB-25C0F3272431}" type="sibTrans" cxnId="{A9CA149F-1330-4B27-8860-EB0E37E6EA71}">
      <dgm:prSet/>
      <dgm:spPr/>
      <dgm:t>
        <a:bodyPr/>
        <a:lstStyle/>
        <a:p>
          <a:endParaRPr lang="en-US"/>
        </a:p>
      </dgm:t>
    </dgm:pt>
    <dgm:pt modelId="{1DA18234-46AC-411D-BE6F-21CD250E44BC}">
      <dgm:prSet phldrT="[Text]"/>
      <dgm:spPr/>
      <dgm:t>
        <a:bodyPr/>
        <a:lstStyle/>
        <a:p>
          <a:r>
            <a:rPr lang="en-ZA" dirty="0" smtClean="0"/>
            <a:t>Gender dynamics renders women more vulnerable</a:t>
          </a:r>
          <a:endParaRPr lang="en-US" dirty="0"/>
        </a:p>
      </dgm:t>
    </dgm:pt>
    <dgm:pt modelId="{6B084D6E-93DF-4443-9BC6-BCAD127620CA}" type="parTrans" cxnId="{4E063891-4726-4648-A3AC-C9C1686D3D1A}">
      <dgm:prSet/>
      <dgm:spPr/>
      <dgm:t>
        <a:bodyPr/>
        <a:lstStyle/>
        <a:p>
          <a:endParaRPr lang="en-US"/>
        </a:p>
      </dgm:t>
    </dgm:pt>
    <dgm:pt modelId="{DAC69E93-50DD-4F9A-89E6-5B1ECD9BF798}" type="sibTrans" cxnId="{4E063891-4726-4648-A3AC-C9C1686D3D1A}">
      <dgm:prSet/>
      <dgm:spPr/>
      <dgm:t>
        <a:bodyPr/>
        <a:lstStyle/>
        <a:p>
          <a:endParaRPr lang="en-US"/>
        </a:p>
      </dgm:t>
    </dgm:pt>
    <dgm:pt modelId="{D6EF8887-4364-49A0-B73D-56BD0006C1E7}" type="pres">
      <dgm:prSet presAssocID="{6C40EE32-2115-4D61-A43C-1F4C1942288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C7912-D179-467A-B1EE-5079ACE4838D}" type="pres">
      <dgm:prSet presAssocID="{6C40EE32-2115-4D61-A43C-1F4C19422882}" presName="matrix" presStyleCnt="0"/>
      <dgm:spPr/>
    </dgm:pt>
    <dgm:pt modelId="{5ED90385-4064-49B4-9028-98FAA10C17F4}" type="pres">
      <dgm:prSet presAssocID="{6C40EE32-2115-4D61-A43C-1F4C19422882}" presName="tile1" presStyleLbl="node1" presStyleIdx="0" presStyleCnt="4"/>
      <dgm:spPr/>
      <dgm:t>
        <a:bodyPr/>
        <a:lstStyle/>
        <a:p>
          <a:endParaRPr lang="en-US"/>
        </a:p>
      </dgm:t>
    </dgm:pt>
    <dgm:pt modelId="{9BE29533-57FC-4531-9984-1AEC6AA6FBF0}" type="pres">
      <dgm:prSet presAssocID="{6C40EE32-2115-4D61-A43C-1F4C1942288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244AC-45C5-4C7A-8620-D9A72EBF8550}" type="pres">
      <dgm:prSet presAssocID="{6C40EE32-2115-4D61-A43C-1F4C19422882}" presName="tile2" presStyleLbl="node1" presStyleIdx="1" presStyleCnt="4"/>
      <dgm:spPr/>
      <dgm:t>
        <a:bodyPr/>
        <a:lstStyle/>
        <a:p>
          <a:endParaRPr lang="en-US"/>
        </a:p>
      </dgm:t>
    </dgm:pt>
    <dgm:pt modelId="{A23525C3-B731-474F-A448-FBB1BBA27C49}" type="pres">
      <dgm:prSet presAssocID="{6C40EE32-2115-4D61-A43C-1F4C1942288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8E6B1-F7D9-4ED1-A911-F73AF5C5B9B9}" type="pres">
      <dgm:prSet presAssocID="{6C40EE32-2115-4D61-A43C-1F4C19422882}" presName="tile3" presStyleLbl="node1" presStyleIdx="2" presStyleCnt="4"/>
      <dgm:spPr/>
      <dgm:t>
        <a:bodyPr/>
        <a:lstStyle/>
        <a:p>
          <a:endParaRPr lang="en-US"/>
        </a:p>
      </dgm:t>
    </dgm:pt>
    <dgm:pt modelId="{4434BCFA-FA0F-445A-9560-B42BBA578E1C}" type="pres">
      <dgm:prSet presAssocID="{6C40EE32-2115-4D61-A43C-1F4C1942288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CD713-3BAF-42C1-A378-D25719D5915D}" type="pres">
      <dgm:prSet presAssocID="{6C40EE32-2115-4D61-A43C-1F4C19422882}" presName="tile4" presStyleLbl="node1" presStyleIdx="3" presStyleCnt="4"/>
      <dgm:spPr/>
      <dgm:t>
        <a:bodyPr/>
        <a:lstStyle/>
        <a:p>
          <a:endParaRPr lang="en-US"/>
        </a:p>
      </dgm:t>
    </dgm:pt>
    <dgm:pt modelId="{D0D002C9-B0CC-4140-B2A7-852EC95F0083}" type="pres">
      <dgm:prSet presAssocID="{6C40EE32-2115-4D61-A43C-1F4C1942288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8D45E-C576-4F45-8B3A-E08B34E78E3A}" type="pres">
      <dgm:prSet presAssocID="{6C40EE32-2115-4D61-A43C-1F4C1942288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5F13A26-046B-4BCC-B0B4-AE5C7191742E}" type="presOf" srcId="{CD8C4440-BAC5-460B-B923-3DC5A8DD33C5}" destId="{CD38E6B1-F7D9-4ED1-A911-F73AF5C5B9B9}" srcOrd="0" destOrd="0" presId="urn:microsoft.com/office/officeart/2005/8/layout/matrix1"/>
    <dgm:cxn modelId="{A9CA149F-1330-4B27-8860-EB0E37E6EA71}" srcId="{9F9B95A5-737D-4DBD-9E28-D222BB5C0ACE}" destId="{CD8C4440-BAC5-460B-B923-3DC5A8DD33C5}" srcOrd="2" destOrd="0" parTransId="{A7A2C114-DB22-41C9-90EC-769A0CA0785B}" sibTransId="{2070AFBF-B941-4023-9ACB-25C0F3272431}"/>
    <dgm:cxn modelId="{70E1371B-BD4D-4183-B0F7-B3E48992879A}" type="presOf" srcId="{6C40EE32-2115-4D61-A43C-1F4C19422882}" destId="{D6EF8887-4364-49A0-B73D-56BD0006C1E7}" srcOrd="0" destOrd="0" presId="urn:microsoft.com/office/officeart/2005/8/layout/matrix1"/>
    <dgm:cxn modelId="{45012F39-8C31-41D5-BE6C-1971A09EED42}" type="presOf" srcId="{4F5E768C-0BA2-4C39-A61F-F675B369516E}" destId="{E3A244AC-45C5-4C7A-8620-D9A72EBF8550}" srcOrd="0" destOrd="0" presId="urn:microsoft.com/office/officeart/2005/8/layout/matrix1"/>
    <dgm:cxn modelId="{9FCEBBC2-DB90-47E2-A85A-213DFD66B4FB}" type="presOf" srcId="{896ECAEA-9B57-4941-92F5-8F1729B45011}" destId="{5ED90385-4064-49B4-9028-98FAA10C17F4}" srcOrd="0" destOrd="0" presId="urn:microsoft.com/office/officeart/2005/8/layout/matrix1"/>
    <dgm:cxn modelId="{A51D4E58-C0DB-4D62-9A2F-5CB4619480C5}" type="presOf" srcId="{1DA18234-46AC-411D-BE6F-21CD250E44BC}" destId="{D0D002C9-B0CC-4140-B2A7-852EC95F0083}" srcOrd="1" destOrd="0" presId="urn:microsoft.com/office/officeart/2005/8/layout/matrix1"/>
    <dgm:cxn modelId="{5245DCC4-8266-4151-B5BD-271E6BC8E5D2}" type="presOf" srcId="{1DA18234-46AC-411D-BE6F-21CD250E44BC}" destId="{653CD713-3BAF-42C1-A378-D25719D5915D}" srcOrd="0" destOrd="0" presId="urn:microsoft.com/office/officeart/2005/8/layout/matrix1"/>
    <dgm:cxn modelId="{B36A4A67-043D-4B83-9101-7DBA4E49911C}" type="presOf" srcId="{896ECAEA-9B57-4941-92F5-8F1729B45011}" destId="{9BE29533-57FC-4531-9984-1AEC6AA6FBF0}" srcOrd="1" destOrd="0" presId="urn:microsoft.com/office/officeart/2005/8/layout/matrix1"/>
    <dgm:cxn modelId="{D6DE9DAE-3E8B-4587-B971-3FEBD1D95DE7}" type="presOf" srcId="{CD8C4440-BAC5-460B-B923-3DC5A8DD33C5}" destId="{4434BCFA-FA0F-445A-9560-B42BBA578E1C}" srcOrd="1" destOrd="0" presId="urn:microsoft.com/office/officeart/2005/8/layout/matrix1"/>
    <dgm:cxn modelId="{1A8FC25F-7E32-4B7F-8B18-2927ACD485BF}" srcId="{9F9B95A5-737D-4DBD-9E28-D222BB5C0ACE}" destId="{896ECAEA-9B57-4941-92F5-8F1729B45011}" srcOrd="0" destOrd="0" parTransId="{9A4A1D52-99B0-424C-B1A9-3F5CB7870F3B}" sibTransId="{63440BB3-12FC-44F3-B71B-FB7DA773BCC0}"/>
    <dgm:cxn modelId="{BCBBA601-C9D6-452D-99F8-67D81799CB64}" type="presOf" srcId="{9F9B95A5-737D-4DBD-9E28-D222BB5C0ACE}" destId="{7278D45E-C576-4F45-8B3A-E08B34E78E3A}" srcOrd="0" destOrd="0" presId="urn:microsoft.com/office/officeart/2005/8/layout/matrix1"/>
    <dgm:cxn modelId="{125B05A6-450F-4239-8EB2-BA43823A03A9}" srcId="{9F9B95A5-737D-4DBD-9E28-D222BB5C0ACE}" destId="{4F5E768C-0BA2-4C39-A61F-F675B369516E}" srcOrd="1" destOrd="0" parTransId="{72D1C0D2-8B6F-4CDB-B435-21DC98D4881D}" sibTransId="{D6A228D9-2E62-4077-A658-D6965B8B09E0}"/>
    <dgm:cxn modelId="{4E063891-4726-4648-A3AC-C9C1686D3D1A}" srcId="{9F9B95A5-737D-4DBD-9E28-D222BB5C0ACE}" destId="{1DA18234-46AC-411D-BE6F-21CD250E44BC}" srcOrd="3" destOrd="0" parTransId="{6B084D6E-93DF-4443-9BC6-BCAD127620CA}" sibTransId="{DAC69E93-50DD-4F9A-89E6-5B1ECD9BF798}"/>
    <dgm:cxn modelId="{1B320EFC-9738-447F-BC25-E9778329F41C}" srcId="{6C40EE32-2115-4D61-A43C-1F4C19422882}" destId="{9F9B95A5-737D-4DBD-9E28-D222BB5C0ACE}" srcOrd="0" destOrd="0" parTransId="{E798E462-9266-47EA-B9AF-562062BD0E70}" sibTransId="{D302D591-2B6D-4E9C-989E-877140404EC6}"/>
    <dgm:cxn modelId="{C5C521F8-9719-4E60-884E-B825F7BE5602}" type="presOf" srcId="{4F5E768C-0BA2-4C39-A61F-F675B369516E}" destId="{A23525C3-B731-474F-A448-FBB1BBA27C49}" srcOrd="1" destOrd="0" presId="urn:microsoft.com/office/officeart/2005/8/layout/matrix1"/>
    <dgm:cxn modelId="{9A00F982-6A52-4CEE-BB3C-C1A77D9873B5}" type="presParOf" srcId="{D6EF8887-4364-49A0-B73D-56BD0006C1E7}" destId="{A5DC7912-D179-467A-B1EE-5079ACE4838D}" srcOrd="0" destOrd="0" presId="urn:microsoft.com/office/officeart/2005/8/layout/matrix1"/>
    <dgm:cxn modelId="{809F2195-AE3D-4867-A406-43BF8DE61886}" type="presParOf" srcId="{A5DC7912-D179-467A-B1EE-5079ACE4838D}" destId="{5ED90385-4064-49B4-9028-98FAA10C17F4}" srcOrd="0" destOrd="0" presId="urn:microsoft.com/office/officeart/2005/8/layout/matrix1"/>
    <dgm:cxn modelId="{03843184-E3F6-4EEB-BD3B-3D117A1652C1}" type="presParOf" srcId="{A5DC7912-D179-467A-B1EE-5079ACE4838D}" destId="{9BE29533-57FC-4531-9984-1AEC6AA6FBF0}" srcOrd="1" destOrd="0" presId="urn:microsoft.com/office/officeart/2005/8/layout/matrix1"/>
    <dgm:cxn modelId="{7A85440E-F722-4D78-B731-A4AFD562220B}" type="presParOf" srcId="{A5DC7912-D179-467A-B1EE-5079ACE4838D}" destId="{E3A244AC-45C5-4C7A-8620-D9A72EBF8550}" srcOrd="2" destOrd="0" presId="urn:microsoft.com/office/officeart/2005/8/layout/matrix1"/>
    <dgm:cxn modelId="{1CC34F96-CF08-4903-8243-62DF131A7CFA}" type="presParOf" srcId="{A5DC7912-D179-467A-B1EE-5079ACE4838D}" destId="{A23525C3-B731-474F-A448-FBB1BBA27C49}" srcOrd="3" destOrd="0" presId="urn:microsoft.com/office/officeart/2005/8/layout/matrix1"/>
    <dgm:cxn modelId="{39807496-B79E-4BF8-A750-167C507C0426}" type="presParOf" srcId="{A5DC7912-D179-467A-B1EE-5079ACE4838D}" destId="{CD38E6B1-F7D9-4ED1-A911-F73AF5C5B9B9}" srcOrd="4" destOrd="0" presId="urn:microsoft.com/office/officeart/2005/8/layout/matrix1"/>
    <dgm:cxn modelId="{6086A78C-1C3C-4EF1-A982-365385E38809}" type="presParOf" srcId="{A5DC7912-D179-467A-B1EE-5079ACE4838D}" destId="{4434BCFA-FA0F-445A-9560-B42BBA578E1C}" srcOrd="5" destOrd="0" presId="urn:microsoft.com/office/officeart/2005/8/layout/matrix1"/>
    <dgm:cxn modelId="{3BC0CE47-D6DB-45E0-B640-BC003E272043}" type="presParOf" srcId="{A5DC7912-D179-467A-B1EE-5079ACE4838D}" destId="{653CD713-3BAF-42C1-A378-D25719D5915D}" srcOrd="6" destOrd="0" presId="urn:microsoft.com/office/officeart/2005/8/layout/matrix1"/>
    <dgm:cxn modelId="{66C087F0-FADD-4FF5-80A1-CA5EBB5A30AD}" type="presParOf" srcId="{A5DC7912-D179-467A-B1EE-5079ACE4838D}" destId="{D0D002C9-B0CC-4140-B2A7-852EC95F0083}" srcOrd="7" destOrd="0" presId="urn:microsoft.com/office/officeart/2005/8/layout/matrix1"/>
    <dgm:cxn modelId="{5991FB6B-544A-4448-8A2F-D845432CB4BA}" type="presParOf" srcId="{D6EF8887-4364-49A0-B73D-56BD0006C1E7}" destId="{7278D45E-C576-4F45-8B3A-E08B34E78E3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7E4E5F-4FF8-4CAA-BC0B-F044E6E624C0}" type="doc">
      <dgm:prSet loTypeId="urn:microsoft.com/office/officeart/2005/8/layout/equation1" loCatId="process" qsTypeId="urn:microsoft.com/office/officeart/2005/8/quickstyle/simple1" qsCatId="simple" csTypeId="urn:microsoft.com/office/officeart/2005/8/colors/accent0_1" csCatId="mainScheme" phldr="1"/>
      <dgm:spPr/>
    </dgm:pt>
    <dgm:pt modelId="{AB906032-6F86-4129-B966-88A00280B58F}">
      <dgm:prSet phldrT="[Text]"/>
      <dgm:spPr/>
      <dgm:t>
        <a:bodyPr/>
        <a:lstStyle/>
        <a:p>
          <a:r>
            <a:rPr lang="en-ZA" dirty="0" smtClean="0"/>
            <a:t>Adequate HIV knowledge</a:t>
          </a:r>
          <a:endParaRPr lang="en-US" dirty="0"/>
        </a:p>
      </dgm:t>
    </dgm:pt>
    <dgm:pt modelId="{F480CA8E-A167-4E95-897E-0D62B7853AD0}" type="parTrans" cxnId="{7F686DAB-7C0B-46AF-81F2-4B28ACD47EC9}">
      <dgm:prSet/>
      <dgm:spPr/>
      <dgm:t>
        <a:bodyPr/>
        <a:lstStyle/>
        <a:p>
          <a:endParaRPr lang="en-US"/>
        </a:p>
      </dgm:t>
    </dgm:pt>
    <dgm:pt modelId="{53CEC4FF-F3DB-4F8F-B5DA-E90550EE33CE}" type="sibTrans" cxnId="{7F686DAB-7C0B-46AF-81F2-4B28ACD47EC9}">
      <dgm:prSet/>
      <dgm:spPr/>
      <dgm:t>
        <a:bodyPr/>
        <a:lstStyle/>
        <a:p>
          <a:endParaRPr lang="en-US"/>
        </a:p>
      </dgm:t>
    </dgm:pt>
    <dgm:pt modelId="{CF186992-4388-41F6-8DF1-089CF7C5F23F}">
      <dgm:prSet phldrT="[Text]"/>
      <dgm:spPr/>
      <dgm:t>
        <a:bodyPr/>
        <a:lstStyle/>
        <a:p>
          <a:r>
            <a:rPr lang="en-ZA" dirty="0" smtClean="0"/>
            <a:t>Positive attitude towards HIV/PLHIV</a:t>
          </a:r>
          <a:endParaRPr lang="en-US" dirty="0"/>
        </a:p>
      </dgm:t>
    </dgm:pt>
    <dgm:pt modelId="{A3BE1BD8-ACD5-4B30-A4AD-5CAE62566981}" type="parTrans" cxnId="{0D23D0BD-9C38-4C89-87D6-D75D0A461F58}">
      <dgm:prSet/>
      <dgm:spPr/>
      <dgm:t>
        <a:bodyPr/>
        <a:lstStyle/>
        <a:p>
          <a:endParaRPr lang="en-US"/>
        </a:p>
      </dgm:t>
    </dgm:pt>
    <dgm:pt modelId="{E366C24E-6188-4B11-AAFA-7D7CA594DAE1}" type="sibTrans" cxnId="{0D23D0BD-9C38-4C89-87D6-D75D0A461F58}">
      <dgm:prSet/>
      <dgm:spPr/>
      <dgm:t>
        <a:bodyPr/>
        <a:lstStyle/>
        <a:p>
          <a:endParaRPr lang="en-US"/>
        </a:p>
      </dgm:t>
    </dgm:pt>
    <dgm:pt modelId="{D7A46303-6167-45D7-827E-549449AD014B}">
      <dgm:prSet phldrT="[Text]"/>
      <dgm:spPr/>
      <dgm:t>
        <a:bodyPr/>
        <a:lstStyle/>
        <a:p>
          <a:r>
            <a:rPr lang="en-ZA" dirty="0" smtClean="0"/>
            <a:t>Safer sexual practices / preventive behaviour</a:t>
          </a:r>
          <a:endParaRPr lang="en-US" dirty="0"/>
        </a:p>
      </dgm:t>
    </dgm:pt>
    <dgm:pt modelId="{AC9150E2-50F7-4484-A9DE-C628A88DCEB5}" type="parTrans" cxnId="{764DC841-8C1D-4C9A-A5B5-2F497D8DA75E}">
      <dgm:prSet/>
      <dgm:spPr/>
      <dgm:t>
        <a:bodyPr/>
        <a:lstStyle/>
        <a:p>
          <a:endParaRPr lang="en-US"/>
        </a:p>
      </dgm:t>
    </dgm:pt>
    <dgm:pt modelId="{AAB46D62-BF29-409F-AF7F-8A015D770FB1}" type="sibTrans" cxnId="{764DC841-8C1D-4C9A-A5B5-2F497D8DA75E}">
      <dgm:prSet/>
      <dgm:spPr/>
      <dgm:t>
        <a:bodyPr/>
        <a:lstStyle/>
        <a:p>
          <a:endParaRPr lang="en-US"/>
        </a:p>
      </dgm:t>
    </dgm:pt>
    <dgm:pt modelId="{90E914E7-F324-4126-BAB9-6C85D251EE82}" type="pres">
      <dgm:prSet presAssocID="{EB7E4E5F-4FF8-4CAA-BC0B-F044E6E624C0}" presName="linearFlow" presStyleCnt="0">
        <dgm:presLayoutVars>
          <dgm:dir/>
          <dgm:resizeHandles val="exact"/>
        </dgm:presLayoutVars>
      </dgm:prSet>
      <dgm:spPr/>
    </dgm:pt>
    <dgm:pt modelId="{DBB239E0-8BF5-4491-90E7-DF9D98EED929}" type="pres">
      <dgm:prSet presAssocID="{AB906032-6F86-4129-B966-88A00280B58F}" presName="node" presStyleLbl="node1" presStyleIdx="0" presStyleCnt="3" custLinFactNeighborX="-929" custLinFactNeighborY="-27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01AAE-5178-4CE3-9962-78205F55EEEA}" type="pres">
      <dgm:prSet presAssocID="{53CEC4FF-F3DB-4F8F-B5DA-E90550EE33CE}" presName="spacerL" presStyleCnt="0"/>
      <dgm:spPr/>
    </dgm:pt>
    <dgm:pt modelId="{5622E2A3-52B3-44C1-96D9-EE426D27A918}" type="pres">
      <dgm:prSet presAssocID="{53CEC4FF-F3DB-4F8F-B5DA-E90550EE33CE}" presName="sibTrans" presStyleLbl="sibTrans2D1" presStyleIdx="0" presStyleCnt="2" custLinFactNeighborX="0" custLinFactNeighborY="-53061"/>
      <dgm:spPr/>
      <dgm:t>
        <a:bodyPr/>
        <a:lstStyle/>
        <a:p>
          <a:endParaRPr lang="en-US"/>
        </a:p>
      </dgm:t>
    </dgm:pt>
    <dgm:pt modelId="{C5CB9852-E80B-4A34-B450-A2B17F3420D9}" type="pres">
      <dgm:prSet presAssocID="{53CEC4FF-F3DB-4F8F-B5DA-E90550EE33CE}" presName="spacerR" presStyleCnt="0"/>
      <dgm:spPr/>
    </dgm:pt>
    <dgm:pt modelId="{F7FE8590-AF4F-4738-BBB5-C59F41A5139A}" type="pres">
      <dgm:prSet presAssocID="{CF186992-4388-41F6-8DF1-089CF7C5F23F}" presName="node" presStyleLbl="node1" presStyleIdx="1" presStyleCnt="3" custLinFactNeighborY="-26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3D7E3-7CE1-4170-896A-202DCC6E6FDE}" type="pres">
      <dgm:prSet presAssocID="{E366C24E-6188-4B11-AAFA-7D7CA594DAE1}" presName="spacerL" presStyleCnt="0"/>
      <dgm:spPr/>
    </dgm:pt>
    <dgm:pt modelId="{4330FD56-B2BC-437D-A5E6-45F03F27E6BD}" type="pres">
      <dgm:prSet presAssocID="{E366C24E-6188-4B11-AAFA-7D7CA594DAE1}" presName="sibTrans" presStyleLbl="sibTrans2D1" presStyleIdx="1" presStyleCnt="2" custLinFactNeighborX="10676" custLinFactNeighborY="-46335"/>
      <dgm:spPr/>
      <dgm:t>
        <a:bodyPr/>
        <a:lstStyle/>
        <a:p>
          <a:endParaRPr lang="en-US"/>
        </a:p>
      </dgm:t>
    </dgm:pt>
    <dgm:pt modelId="{41CCE227-8A03-45A1-AE9F-9CEA895E8BFD}" type="pres">
      <dgm:prSet presAssocID="{E366C24E-6188-4B11-AAFA-7D7CA594DAE1}" presName="spacerR" presStyleCnt="0"/>
      <dgm:spPr/>
    </dgm:pt>
    <dgm:pt modelId="{45DF5970-A5FB-4B80-9831-47334ABD9188}" type="pres">
      <dgm:prSet presAssocID="{D7A46303-6167-45D7-827E-549449AD014B}" presName="node" presStyleLbl="node1" presStyleIdx="2" presStyleCnt="3" custLinFactNeighborX="-57791" custLinFactNeighborY="-26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46699-C5F8-4B8C-BC1E-B5AA2A7982E8}" type="presOf" srcId="{D7A46303-6167-45D7-827E-549449AD014B}" destId="{45DF5970-A5FB-4B80-9831-47334ABD9188}" srcOrd="0" destOrd="0" presId="urn:microsoft.com/office/officeart/2005/8/layout/equation1"/>
    <dgm:cxn modelId="{500E6C80-6C7D-483D-BF17-3CF319DD24DF}" type="presOf" srcId="{AB906032-6F86-4129-B966-88A00280B58F}" destId="{DBB239E0-8BF5-4491-90E7-DF9D98EED929}" srcOrd="0" destOrd="0" presId="urn:microsoft.com/office/officeart/2005/8/layout/equation1"/>
    <dgm:cxn modelId="{EEEC9D2C-D64A-4EC8-86E5-768F2EBC866A}" type="presOf" srcId="{CF186992-4388-41F6-8DF1-089CF7C5F23F}" destId="{F7FE8590-AF4F-4738-BBB5-C59F41A5139A}" srcOrd="0" destOrd="0" presId="urn:microsoft.com/office/officeart/2005/8/layout/equation1"/>
    <dgm:cxn modelId="{764DC841-8C1D-4C9A-A5B5-2F497D8DA75E}" srcId="{EB7E4E5F-4FF8-4CAA-BC0B-F044E6E624C0}" destId="{D7A46303-6167-45D7-827E-549449AD014B}" srcOrd="2" destOrd="0" parTransId="{AC9150E2-50F7-4484-A9DE-C628A88DCEB5}" sibTransId="{AAB46D62-BF29-409F-AF7F-8A015D770FB1}"/>
    <dgm:cxn modelId="{428EF0CE-2068-475B-BD70-DFC891BA180A}" type="presOf" srcId="{EB7E4E5F-4FF8-4CAA-BC0B-F044E6E624C0}" destId="{90E914E7-F324-4126-BAB9-6C85D251EE82}" srcOrd="0" destOrd="0" presId="urn:microsoft.com/office/officeart/2005/8/layout/equation1"/>
    <dgm:cxn modelId="{0D23D0BD-9C38-4C89-87D6-D75D0A461F58}" srcId="{EB7E4E5F-4FF8-4CAA-BC0B-F044E6E624C0}" destId="{CF186992-4388-41F6-8DF1-089CF7C5F23F}" srcOrd="1" destOrd="0" parTransId="{A3BE1BD8-ACD5-4B30-A4AD-5CAE62566981}" sibTransId="{E366C24E-6188-4B11-AAFA-7D7CA594DAE1}"/>
    <dgm:cxn modelId="{A44B8D7B-5CDF-479D-B4FE-C73C4626A248}" type="presOf" srcId="{53CEC4FF-F3DB-4F8F-B5DA-E90550EE33CE}" destId="{5622E2A3-52B3-44C1-96D9-EE426D27A918}" srcOrd="0" destOrd="0" presId="urn:microsoft.com/office/officeart/2005/8/layout/equation1"/>
    <dgm:cxn modelId="{6792BD37-9B42-44E1-8234-773F7B6E1F6C}" type="presOf" srcId="{E366C24E-6188-4B11-AAFA-7D7CA594DAE1}" destId="{4330FD56-B2BC-437D-A5E6-45F03F27E6BD}" srcOrd="0" destOrd="0" presId="urn:microsoft.com/office/officeart/2005/8/layout/equation1"/>
    <dgm:cxn modelId="{7F686DAB-7C0B-46AF-81F2-4B28ACD47EC9}" srcId="{EB7E4E5F-4FF8-4CAA-BC0B-F044E6E624C0}" destId="{AB906032-6F86-4129-B966-88A00280B58F}" srcOrd="0" destOrd="0" parTransId="{F480CA8E-A167-4E95-897E-0D62B7853AD0}" sibTransId="{53CEC4FF-F3DB-4F8F-B5DA-E90550EE33CE}"/>
    <dgm:cxn modelId="{AE3801E4-3C97-4E30-90AD-CA2B62CFE63D}" type="presParOf" srcId="{90E914E7-F324-4126-BAB9-6C85D251EE82}" destId="{DBB239E0-8BF5-4491-90E7-DF9D98EED929}" srcOrd="0" destOrd="0" presId="urn:microsoft.com/office/officeart/2005/8/layout/equation1"/>
    <dgm:cxn modelId="{286E80F7-F692-47F6-9B12-38473DD76A5F}" type="presParOf" srcId="{90E914E7-F324-4126-BAB9-6C85D251EE82}" destId="{B7501AAE-5178-4CE3-9962-78205F55EEEA}" srcOrd="1" destOrd="0" presId="urn:microsoft.com/office/officeart/2005/8/layout/equation1"/>
    <dgm:cxn modelId="{8E2845E0-145B-402B-A671-F9C36FCB4BAC}" type="presParOf" srcId="{90E914E7-F324-4126-BAB9-6C85D251EE82}" destId="{5622E2A3-52B3-44C1-96D9-EE426D27A918}" srcOrd="2" destOrd="0" presId="urn:microsoft.com/office/officeart/2005/8/layout/equation1"/>
    <dgm:cxn modelId="{931A39DF-10A7-4446-B783-1855559BD9BE}" type="presParOf" srcId="{90E914E7-F324-4126-BAB9-6C85D251EE82}" destId="{C5CB9852-E80B-4A34-B450-A2B17F3420D9}" srcOrd="3" destOrd="0" presId="urn:microsoft.com/office/officeart/2005/8/layout/equation1"/>
    <dgm:cxn modelId="{F4C9D244-22D2-4E49-9C68-100BB875B572}" type="presParOf" srcId="{90E914E7-F324-4126-BAB9-6C85D251EE82}" destId="{F7FE8590-AF4F-4738-BBB5-C59F41A5139A}" srcOrd="4" destOrd="0" presId="urn:microsoft.com/office/officeart/2005/8/layout/equation1"/>
    <dgm:cxn modelId="{CA9E62BC-70DC-4B63-B983-3509FF6CCC16}" type="presParOf" srcId="{90E914E7-F324-4126-BAB9-6C85D251EE82}" destId="{FB93D7E3-7CE1-4170-896A-202DCC6E6FDE}" srcOrd="5" destOrd="0" presId="urn:microsoft.com/office/officeart/2005/8/layout/equation1"/>
    <dgm:cxn modelId="{66CE9486-881F-4851-AC16-4413B559F3CB}" type="presParOf" srcId="{90E914E7-F324-4126-BAB9-6C85D251EE82}" destId="{4330FD56-B2BC-437D-A5E6-45F03F27E6BD}" srcOrd="6" destOrd="0" presId="urn:microsoft.com/office/officeart/2005/8/layout/equation1"/>
    <dgm:cxn modelId="{97D8E365-0C60-41CC-8741-7012BBCD9CD5}" type="presParOf" srcId="{90E914E7-F324-4126-BAB9-6C85D251EE82}" destId="{41CCE227-8A03-45A1-AE9F-9CEA895E8BFD}" srcOrd="7" destOrd="0" presId="urn:microsoft.com/office/officeart/2005/8/layout/equation1"/>
    <dgm:cxn modelId="{E60D73C8-F688-45CD-B242-08AD4F61446C}" type="presParOf" srcId="{90E914E7-F324-4126-BAB9-6C85D251EE82}" destId="{45DF5970-A5FB-4B80-9831-47334ABD918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68CC6-BEB6-4658-A6A2-552C5B1CC38F}">
      <dsp:nvSpPr>
        <dsp:cNvPr id="0" name=""/>
        <dsp:cNvSpPr/>
      </dsp:nvSpPr>
      <dsp:spPr>
        <a:xfrm>
          <a:off x="10264454" y="444022"/>
          <a:ext cx="232136" cy="429634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98ADF-2628-421A-86C3-C8968E59704E}">
      <dsp:nvSpPr>
        <dsp:cNvPr id="0" name=""/>
        <dsp:cNvSpPr/>
      </dsp:nvSpPr>
      <dsp:spPr>
        <a:xfrm>
          <a:off x="157873" y="174298"/>
          <a:ext cx="6571082" cy="438648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65193-747B-443C-97D2-E5045603F24D}">
      <dsp:nvSpPr>
        <dsp:cNvPr id="0" name=""/>
        <dsp:cNvSpPr/>
      </dsp:nvSpPr>
      <dsp:spPr>
        <a:xfrm>
          <a:off x="363302" y="421072"/>
          <a:ext cx="6115359" cy="386162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AD4D9-6952-4E09-A806-5EF18EA9AD44}">
      <dsp:nvSpPr>
        <dsp:cNvPr id="0" name=""/>
        <dsp:cNvSpPr/>
      </dsp:nvSpPr>
      <dsp:spPr>
        <a:xfrm>
          <a:off x="2141890" y="3719191"/>
          <a:ext cx="3400401" cy="454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80010" rIns="21336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b="1" kern="1200" dirty="0" smtClean="0">
              <a:solidFill>
                <a:schemeClr val="bg1"/>
              </a:solidFill>
            </a:rPr>
            <a:t>Agricultural workers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2141890" y="3719191"/>
        <a:ext cx="3400401" cy="454270"/>
      </dsp:txXfrm>
    </dsp:sp>
    <dsp:sp modelId="{5B6601ED-668D-4018-B0DB-520D3B4C0EDF}">
      <dsp:nvSpPr>
        <dsp:cNvPr id="0" name=""/>
        <dsp:cNvSpPr/>
      </dsp:nvSpPr>
      <dsp:spPr>
        <a:xfrm>
          <a:off x="6951419" y="156511"/>
          <a:ext cx="3333582" cy="4296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Vulnerable and most at risk to HIV</a:t>
          </a:r>
        </a:p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Poor access to healthcare</a:t>
          </a:r>
        </a:p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Poor living and working conditions</a:t>
          </a:r>
        </a:p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Physically demanding jobs</a:t>
          </a:r>
        </a:p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Migration status</a:t>
          </a:r>
        </a:p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Higher burden of HIV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951419" y="156511"/>
        <a:ext cx="3333582" cy="4296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90385-4064-49B4-9028-98FAA10C17F4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Employment with inferior compensation, hours or security</a:t>
          </a:r>
          <a:endParaRPr lang="en-US" sz="2600" kern="1200" dirty="0"/>
        </a:p>
      </dsp:txBody>
      <dsp:txXfrm rot="5400000">
        <a:off x="0" y="0"/>
        <a:ext cx="5257800" cy="1631751"/>
      </dsp:txXfrm>
    </dsp:sp>
    <dsp:sp modelId="{E3A244AC-45C5-4C7A-8620-D9A72EBF8550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Temporal and seasonal work</a:t>
          </a:r>
          <a:endParaRPr lang="en-US" sz="2600" kern="1200" dirty="0"/>
        </a:p>
      </dsp:txBody>
      <dsp:txXfrm>
        <a:off x="5257800" y="0"/>
        <a:ext cx="5257800" cy="1631751"/>
      </dsp:txXfrm>
    </dsp:sp>
    <dsp:sp modelId="{CD38E6B1-F7D9-4ED1-A911-F73AF5C5B9B9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At risk of having workplace entitlements denied / lack capacity to secure them</a:t>
          </a:r>
          <a:endParaRPr lang="en-US" sz="2600" kern="1200" dirty="0"/>
        </a:p>
      </dsp:txBody>
      <dsp:txXfrm rot="10800000">
        <a:off x="0" y="2719586"/>
        <a:ext cx="5257800" cy="1631751"/>
      </dsp:txXfrm>
    </dsp:sp>
    <dsp:sp modelId="{653CD713-3BAF-42C1-A378-D25719D5915D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Gender dynamics renders women more vulnerable</a:t>
          </a:r>
          <a:endParaRPr lang="en-US" sz="2600" kern="1200" dirty="0"/>
        </a:p>
      </dsp:txBody>
      <dsp:txXfrm rot="-5400000">
        <a:off x="5257800" y="2719586"/>
        <a:ext cx="5257800" cy="1631751"/>
      </dsp:txXfrm>
    </dsp:sp>
    <dsp:sp modelId="{7278D45E-C576-4F45-8B3A-E08B34E78E3A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Precarious and vulnerable workforce</a:t>
          </a:r>
          <a:endParaRPr lang="en-US" sz="2600" kern="1200" dirty="0"/>
        </a:p>
      </dsp:txBody>
      <dsp:txXfrm>
        <a:off x="3733564" y="1684855"/>
        <a:ext cx="3048472" cy="981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239E0-8BF5-4491-90E7-DF9D98EED929}">
      <dsp:nvSpPr>
        <dsp:cNvPr id="0" name=""/>
        <dsp:cNvSpPr/>
      </dsp:nvSpPr>
      <dsp:spPr>
        <a:xfrm>
          <a:off x="0" y="363622"/>
          <a:ext cx="2343931" cy="2343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Adequate HIV knowledge</a:t>
          </a:r>
          <a:endParaRPr lang="en-US" sz="2600" kern="1200" dirty="0"/>
        </a:p>
      </dsp:txBody>
      <dsp:txXfrm>
        <a:off x="343261" y="706883"/>
        <a:ext cx="1657409" cy="1657409"/>
      </dsp:txXfrm>
    </dsp:sp>
    <dsp:sp modelId="{5622E2A3-52B3-44C1-96D9-EE426D27A918}">
      <dsp:nvSpPr>
        <dsp:cNvPr id="0" name=""/>
        <dsp:cNvSpPr/>
      </dsp:nvSpPr>
      <dsp:spPr>
        <a:xfrm>
          <a:off x="2536026" y="774575"/>
          <a:ext cx="1359480" cy="1359480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716225" y="1294440"/>
        <a:ext cx="999082" cy="319750"/>
      </dsp:txXfrm>
    </dsp:sp>
    <dsp:sp modelId="{F7FE8590-AF4F-4738-BBB5-C59F41A5139A}">
      <dsp:nvSpPr>
        <dsp:cNvPr id="0" name=""/>
        <dsp:cNvSpPr/>
      </dsp:nvSpPr>
      <dsp:spPr>
        <a:xfrm>
          <a:off x="4085834" y="383944"/>
          <a:ext cx="2343931" cy="2343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Positive attitude towards HIV/PLHIV</a:t>
          </a:r>
          <a:endParaRPr lang="en-US" sz="2600" kern="1200" dirty="0"/>
        </a:p>
      </dsp:txBody>
      <dsp:txXfrm>
        <a:off x="4429095" y="727205"/>
        <a:ext cx="1657409" cy="1657409"/>
      </dsp:txXfrm>
    </dsp:sp>
    <dsp:sp modelId="{4330FD56-B2BC-437D-A5E6-45F03F27E6BD}">
      <dsp:nvSpPr>
        <dsp:cNvPr id="0" name=""/>
        <dsp:cNvSpPr/>
      </dsp:nvSpPr>
      <dsp:spPr>
        <a:xfrm>
          <a:off x="6640412" y="866013"/>
          <a:ext cx="1359480" cy="1359480"/>
        </a:xfrm>
        <a:prstGeom prst="math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820611" y="1146066"/>
        <a:ext cx="999082" cy="799374"/>
      </dsp:txXfrm>
    </dsp:sp>
    <dsp:sp modelId="{45DF5970-A5FB-4B80-9831-47334ABD9188}">
      <dsp:nvSpPr>
        <dsp:cNvPr id="0" name=""/>
        <dsp:cNvSpPr/>
      </dsp:nvSpPr>
      <dsp:spPr>
        <a:xfrm>
          <a:off x="8059908" y="387765"/>
          <a:ext cx="2343931" cy="2343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Safer sexual practices / preventive behaviour</a:t>
          </a:r>
          <a:endParaRPr lang="en-US" sz="2600" kern="1200" dirty="0"/>
        </a:p>
      </dsp:txBody>
      <dsp:txXfrm>
        <a:off x="8403169" y="731026"/>
        <a:ext cx="1657409" cy="1657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3108E-CA30-485F-A398-1ABC2C2DBBE6}" type="datetimeFigureOut">
              <a:rPr lang="en-ZA" smtClean="0"/>
              <a:t>2022/11/28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9AC76-50A5-4629-AA48-F1D0E3E624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270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97C61-ABDC-45E3-AAF1-6AA98527392E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307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AC76-50A5-4629-AA48-F1D0E3E6240D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076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AC76-50A5-4629-AA48-F1D0E3E6240D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9499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AC76-50A5-4629-AA48-F1D0E3E6240D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851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AC76-50A5-4629-AA48-F1D0E3E6240D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22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8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0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0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1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4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7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9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0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6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1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osimiloM@nioh.ac.z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844403" y="2276332"/>
            <a:ext cx="828675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sz="2800" b="1" dirty="0" smtClean="0">
                <a:solidFill>
                  <a:srgbClr val="000000"/>
                </a:solidFill>
              </a:rPr>
              <a:t>HIV knowledge, attitudes and practices in agricultural workers: A precarious and vulnerable workforce in South Africa</a:t>
            </a:r>
            <a:endParaRPr lang="en-GB" sz="28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000" b="1" dirty="0" smtClean="0">
                <a:latin typeface="Arial" panose="020B0604020202020204" pitchFamily="34" charset="0"/>
              </a:rPr>
              <a:t> </a:t>
            </a:r>
            <a:endParaRPr lang="en-US" altLang="en-US" sz="3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ZA" altLang="en-US" sz="20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ZA" altLang="en-US" sz="2000" b="1" dirty="0" smtClean="0">
                <a:latin typeface="Arial" panose="020B0604020202020204" pitchFamily="34" charset="0"/>
              </a:rPr>
              <a:t>30 November 2022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ZA" altLang="en-US" sz="2800" b="1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ZA" altLang="en-US" sz="1800" b="1" dirty="0" smtClean="0">
                <a:latin typeface="Arial Narrow" panose="020B0606020202030204" pitchFamily="34" charset="0"/>
              </a:rPr>
              <a:t>N Mlangeni, S Kisting, J Ramodike, M Malotle, Y Sikweyiya, N Stuart-Thompson, N </a:t>
            </a:r>
            <a:r>
              <a:rPr lang="en-ZA" altLang="en-US" sz="1800" b="1" dirty="0" err="1" smtClean="0">
                <a:latin typeface="Arial Narrow" panose="020B0606020202030204" pitchFamily="34" charset="0"/>
              </a:rPr>
              <a:t>Sebe</a:t>
            </a:r>
            <a:r>
              <a:rPr lang="en-ZA" altLang="en-US" sz="1800" b="1" dirty="0" smtClean="0">
                <a:latin typeface="Arial Narrow" panose="020B0606020202030204" pitchFamily="34" charset="0"/>
              </a:rPr>
              <a:t>, D Du Preez, M Zungu				</a:t>
            </a:r>
            <a:endParaRPr lang="en-US" altLang="en-US" sz="1000" b="1" dirty="0">
              <a:latin typeface="Arial" panose="020B0604020202020204" pitchFamily="34" charset="0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1754291" y="272098"/>
            <a:ext cx="8466974" cy="1268413"/>
            <a:chOff x="-25640" y="88423"/>
            <a:chExt cx="6686299" cy="1114448"/>
          </a:xfrm>
        </p:grpSpPr>
        <p:pic>
          <p:nvPicPr>
            <p:cNvPr id="4103" name="Picture 10" descr="NIOH_logo_RGB_2015_SH_EDI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6789"/>
            <a:stretch>
              <a:fillRect/>
            </a:stretch>
          </p:blipFill>
          <p:spPr bwMode="auto">
            <a:xfrm>
              <a:off x="-25640" y="88423"/>
              <a:ext cx="3084754" cy="111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269"/>
            <a:stretch>
              <a:fillRect/>
            </a:stretch>
          </p:blipFill>
          <p:spPr bwMode="auto">
            <a:xfrm>
              <a:off x="3053882" y="88423"/>
              <a:ext cx="3606777" cy="110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AutoShape 2" descr="English"/>
          <p:cNvSpPr>
            <a:spLocks noChangeAspect="1" noChangeArrowheads="1"/>
          </p:cNvSpPr>
          <p:nvPr/>
        </p:nvSpPr>
        <p:spPr bwMode="auto">
          <a:xfrm>
            <a:off x="155575" y="-144463"/>
            <a:ext cx="313257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9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60"/>
    </mc:Choice>
    <mc:Fallback xmlns="">
      <p:transition spd="slow" advTm="146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Attitude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Attitudes: 		7 questions </a:t>
            </a:r>
          </a:p>
          <a:p>
            <a:r>
              <a:rPr lang="en-ZA" dirty="0" smtClean="0"/>
              <a:t>Good attitude:  	≥ 70% </a:t>
            </a:r>
          </a:p>
          <a:p>
            <a:r>
              <a:rPr lang="en-ZA" dirty="0" smtClean="0"/>
              <a:t>Bad attitude: 	&lt; 70%</a:t>
            </a:r>
          </a:p>
          <a:p>
            <a:r>
              <a:rPr lang="en-ZA" dirty="0" smtClean="0"/>
              <a:t>Outcome: 		Good attitude to HIV/ PLHIV = 81.9%</a:t>
            </a:r>
          </a:p>
          <a:p>
            <a:pPr marL="0" indent="0">
              <a:buNone/>
            </a:pPr>
            <a:r>
              <a:rPr lang="en-ZA" dirty="0" smtClean="0"/>
              <a:t>                       	Bad attitude to HIV/PLHIV = 18.1%</a:t>
            </a:r>
          </a:p>
          <a:p>
            <a:r>
              <a:rPr lang="en-ZA" dirty="0" smtClean="0"/>
              <a:t>Mean score: 	5.8</a:t>
            </a:r>
          </a:p>
          <a:p>
            <a:r>
              <a:rPr lang="en-ZA" dirty="0" smtClean="0"/>
              <a:t>Living in informal settlements associated with good attitudes </a:t>
            </a:r>
            <a:r>
              <a:rPr lang="en-GB" dirty="0"/>
              <a:t>(AOR: 0.64, 95%CI: 0.43-0.97, p = 0.04)</a:t>
            </a:r>
            <a:endParaRPr lang="en-Z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24"/>
    </mc:Choice>
    <mc:Fallback xmlns="">
      <p:transition spd="slow" advTm="3662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Sexual practices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3126" y="2052322"/>
            <a:ext cx="5170673" cy="3942078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5787" y="2052322"/>
            <a:ext cx="5409093" cy="394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72"/>
    </mc:Choice>
    <mc:Fallback xmlns="">
      <p:transition spd="slow" advTm="772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Sexual practices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Sexual practices: 		7 series questions</a:t>
            </a:r>
          </a:p>
          <a:p>
            <a:r>
              <a:rPr lang="en-ZA" dirty="0" smtClean="0"/>
              <a:t>Good practices:		≥ 80% </a:t>
            </a:r>
          </a:p>
          <a:p>
            <a:r>
              <a:rPr lang="en-ZA" dirty="0" smtClean="0"/>
              <a:t>Bad practices: 		&lt; 80%</a:t>
            </a:r>
          </a:p>
          <a:p>
            <a:r>
              <a:rPr lang="en-ZA" dirty="0" smtClean="0"/>
              <a:t>Outcome:			Good practices: 39.1%</a:t>
            </a:r>
          </a:p>
          <a:p>
            <a:pPr marL="0" indent="0">
              <a:buNone/>
            </a:pPr>
            <a:r>
              <a:rPr lang="en-ZA" dirty="0" smtClean="0"/>
              <a:t>  				Bad practices: 60.9%</a:t>
            </a:r>
          </a:p>
          <a:p>
            <a:r>
              <a:rPr lang="en-ZA" dirty="0" smtClean="0"/>
              <a:t>Mean score: 		4.9</a:t>
            </a:r>
            <a:endParaRPr lang="en-US" dirty="0" smtClean="0"/>
          </a:p>
          <a:p>
            <a:r>
              <a:rPr lang="en-ZA" dirty="0" smtClean="0"/>
              <a:t>No association established between sexual practices and independent variables</a:t>
            </a:r>
          </a:p>
        </p:txBody>
      </p:sp>
    </p:spTree>
    <p:extLst>
      <p:ext uri="{BB962C8B-B14F-4D97-AF65-F5344CB8AC3E}">
        <p14:creationId xmlns:p14="http://schemas.microsoft.com/office/powerpoint/2010/main" val="33726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81"/>
    </mc:Choice>
    <mc:Fallback xmlns="">
      <p:transition spd="slow" advTm="4008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Discussion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14997"/>
          </a:xfrm>
        </p:spPr>
        <p:txBody>
          <a:bodyPr/>
          <a:lstStyle/>
          <a:p>
            <a:r>
              <a:rPr lang="en-ZA" dirty="0" smtClean="0"/>
              <a:t>HIV Knowledge and attitudes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377440"/>
            <a:ext cx="5157787" cy="381222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ZA" sz="2600" dirty="0" smtClean="0"/>
              <a:t>Overall good to adequate knowledge and attitudes</a:t>
            </a:r>
          </a:p>
          <a:p>
            <a:r>
              <a:rPr lang="en-ZA" sz="2600" dirty="0" smtClean="0"/>
              <a:t>Adequate knowledge ascribed to awareness campaigns</a:t>
            </a:r>
          </a:p>
          <a:p>
            <a:r>
              <a:rPr lang="en-ZA" sz="2600" dirty="0" smtClean="0"/>
              <a:t>Educational level associated with good knowledge, consistent with previous findings</a:t>
            </a:r>
          </a:p>
          <a:p>
            <a:r>
              <a:rPr lang="en-ZA" sz="2600" dirty="0" smtClean="0"/>
              <a:t> </a:t>
            </a:r>
            <a:r>
              <a:rPr lang="en-ZA" sz="2600" dirty="0"/>
              <a:t>Good attitudes reduce stigma and discrimination, which are barriers in uptake of HIV prevention and treatment services</a:t>
            </a:r>
            <a:endParaRPr lang="en-US" sz="2600" dirty="0"/>
          </a:p>
          <a:p>
            <a:endParaRPr lang="en-ZA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14997"/>
          </a:xfrm>
        </p:spPr>
        <p:txBody>
          <a:bodyPr/>
          <a:lstStyle/>
          <a:p>
            <a:r>
              <a:rPr lang="en-ZA" dirty="0" smtClean="0"/>
              <a:t>Sexual practices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377440"/>
            <a:ext cx="5183188" cy="38122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ZA" dirty="0" smtClean="0"/>
              <a:t>HIV knowledge not translating to prevention practices</a:t>
            </a:r>
          </a:p>
          <a:p>
            <a:r>
              <a:rPr lang="en-ZA" dirty="0" smtClean="0"/>
              <a:t>High risk sexual behaviour</a:t>
            </a:r>
          </a:p>
          <a:p>
            <a:r>
              <a:rPr lang="en-ZA" dirty="0" smtClean="0"/>
              <a:t>Multiple sexual partners and poor condom usage increase HIV transmission</a:t>
            </a:r>
          </a:p>
          <a:p>
            <a:r>
              <a:rPr lang="en-ZA" dirty="0" smtClean="0"/>
              <a:t>More women engage in transactional sex, consistent with other studies</a:t>
            </a:r>
          </a:p>
          <a:p>
            <a:r>
              <a:rPr lang="en-ZA" dirty="0" smtClean="0"/>
              <a:t>Transactional sex limits safer sex, power inequality between buyer and seller </a:t>
            </a:r>
          </a:p>
          <a:p>
            <a:endParaRPr lang="en-Z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7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58"/>
    </mc:Choice>
    <mc:Fallback xmlns="">
      <p:transition spd="slow" advTm="11865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</a:t>
            </a:r>
            <a:r>
              <a:rPr lang="en-ZA" dirty="0" smtClean="0"/>
              <a:t>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 smtClean="0"/>
              <a:t>Study findings: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E</a:t>
            </a:r>
            <a:r>
              <a:rPr lang="en-GB" sz="2400" dirty="0" smtClean="0"/>
              <a:t>stablish </a:t>
            </a:r>
            <a:r>
              <a:rPr lang="en-GB" sz="2400" dirty="0"/>
              <a:t>agricultural workers as </a:t>
            </a:r>
            <a:r>
              <a:rPr lang="en-GB" sz="2400" dirty="0" smtClean="0"/>
              <a:t>an HIV high risk occupational </a:t>
            </a:r>
            <a:r>
              <a:rPr lang="en-GB" sz="2400" dirty="0"/>
              <a:t>groups </a:t>
            </a:r>
            <a:r>
              <a:rPr lang="en-GB" sz="2400" dirty="0" smtClean="0"/>
              <a:t>that is important </a:t>
            </a:r>
            <a:r>
              <a:rPr lang="en-GB" sz="2400" dirty="0"/>
              <a:t>in the control of HIV </a:t>
            </a:r>
            <a:r>
              <a:rPr lang="en-GB" sz="2400" dirty="0" smtClean="0"/>
              <a:t>epidemic</a:t>
            </a:r>
            <a:endParaRPr lang="en-ZA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ZA" sz="2400" dirty="0" smtClean="0"/>
              <a:t>Reveal a need for non-conventional methods in promoting safer sexual practices in agricultural workers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ZA" sz="2400" dirty="0" smtClean="0"/>
              <a:t>Highlight implications of economic inequalities in vulnerable working populations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ZA" sz="2400" dirty="0" smtClean="0"/>
              <a:t>Important implications for sector specific and targeted HIV policy interventions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ZA" sz="2400" dirty="0" smtClean="0"/>
              <a:t>Recommend further studies to probe in-depth understanding on underlying factors to workers’ risky sexual behaviour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90"/>
    </mc:Choice>
    <mc:Fallback xmlns="">
      <p:transition spd="slow" advTm="5109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1. </a:t>
            </a:r>
            <a:r>
              <a:rPr lang="en-US" sz="2000" dirty="0" err="1" smtClean="0"/>
              <a:t>Shisana</a:t>
            </a:r>
            <a:r>
              <a:rPr lang="en-US" sz="2000" dirty="0" smtClean="0"/>
              <a:t> </a:t>
            </a:r>
            <a:r>
              <a:rPr lang="en-US" sz="2000" dirty="0"/>
              <a:t>O, </a:t>
            </a:r>
            <a:r>
              <a:rPr lang="en-US" sz="2000" dirty="0" err="1"/>
              <a:t>Rehle</a:t>
            </a:r>
            <a:r>
              <a:rPr lang="en-US" sz="2000" dirty="0"/>
              <a:t> T, </a:t>
            </a:r>
            <a:r>
              <a:rPr lang="en-US" sz="2000" dirty="0" err="1"/>
              <a:t>Simbayi</a:t>
            </a:r>
            <a:r>
              <a:rPr lang="en-US" sz="2000" dirty="0"/>
              <a:t> L, Zuma K, </a:t>
            </a:r>
            <a:r>
              <a:rPr lang="en-US" sz="2000" dirty="0" err="1"/>
              <a:t>Jooste</a:t>
            </a:r>
            <a:r>
              <a:rPr lang="en-US" sz="2000" dirty="0"/>
              <a:t> S, Zungu N, et al. South African National HIV Prevalence, Incidence and </a:t>
            </a:r>
            <a:r>
              <a:rPr lang="en-US" sz="2000" dirty="0" err="1"/>
              <a:t>Behaviour</a:t>
            </a:r>
            <a:r>
              <a:rPr lang="en-US" sz="2000" dirty="0"/>
              <a:t> Survey, 2012. Cape Town: HSRC Press; 2014.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2</a:t>
            </a:r>
            <a:r>
              <a:rPr lang="en-US" sz="2000" dirty="0" smtClean="0"/>
              <a:t>. Bachmann </a:t>
            </a:r>
            <a:r>
              <a:rPr lang="en-US" sz="2000" dirty="0"/>
              <a:t>MO, </a:t>
            </a:r>
            <a:r>
              <a:rPr lang="en-US" sz="2000" dirty="0" err="1"/>
              <a:t>Booysen</a:t>
            </a:r>
            <a:r>
              <a:rPr lang="en-US" sz="2000" dirty="0"/>
              <a:t> FLR. Health and economic impact of HIV/AIDS on South African households: A cohort study. BMC Public Health. 2003 Apr 1;3(1):1–8.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3</a:t>
            </a:r>
            <a:r>
              <a:rPr lang="en-US" sz="2000" dirty="0" smtClean="0"/>
              <a:t>. International </a:t>
            </a:r>
            <a:r>
              <a:rPr lang="en-US" sz="2000" dirty="0" err="1"/>
              <a:t>Labour</a:t>
            </a:r>
            <a:r>
              <a:rPr lang="en-US" sz="2000" dirty="0"/>
              <a:t> Organization. An ILO code of practice on HIV/AIDS and the world of work International </a:t>
            </a:r>
            <a:r>
              <a:rPr lang="en-US" sz="2000" dirty="0" err="1"/>
              <a:t>Labour</a:t>
            </a:r>
            <a:r>
              <a:rPr lang="en-US" sz="2000" dirty="0"/>
              <a:t> Office Geneva. Geneva; 2001. 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ZA" sz="2000" dirty="0" smtClean="0"/>
              <a:t>4</a:t>
            </a:r>
            <a:r>
              <a:rPr lang="en-ZA" sz="2000" dirty="0"/>
              <a:t>. Nicholas PK, </a:t>
            </a:r>
            <a:r>
              <a:rPr lang="en-ZA" sz="2000" dirty="0" err="1"/>
              <a:t>Mfono</a:t>
            </a:r>
            <a:r>
              <a:rPr lang="en-ZA" sz="2000" dirty="0"/>
              <a:t> N, </a:t>
            </a:r>
            <a:r>
              <a:rPr lang="en-ZA" sz="2000" dirty="0" err="1"/>
              <a:t>Corless</a:t>
            </a:r>
            <a:r>
              <a:rPr lang="en-ZA" sz="2000" dirty="0"/>
              <a:t> IB, Davis SM, O’Brien E, Padua J, et al. HIV vulnerability in migrant populations in southern Africa: Sociological, cultural, health-related, and human-rights perspectives. </a:t>
            </a:r>
            <a:r>
              <a:rPr lang="en-ZA" sz="2000" dirty="0" err="1"/>
              <a:t>Int</a:t>
            </a:r>
            <a:r>
              <a:rPr lang="en-ZA" sz="2000" dirty="0"/>
              <a:t> J Africa </a:t>
            </a:r>
            <a:r>
              <a:rPr lang="en-ZA" sz="2000" dirty="0" err="1"/>
              <a:t>Nurs</a:t>
            </a:r>
            <a:r>
              <a:rPr lang="en-ZA" sz="2000" dirty="0"/>
              <a:t> Sci. 2016;5:1–8.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ZA" sz="2000" dirty="0" smtClean="0"/>
              <a:t>5. </a:t>
            </a:r>
            <a:r>
              <a:rPr lang="en-ZA" sz="2000" dirty="0" err="1" smtClean="0"/>
              <a:t>Soko</a:t>
            </a:r>
            <a:r>
              <a:rPr lang="en-ZA" sz="2000" dirty="0" smtClean="0"/>
              <a:t> </a:t>
            </a:r>
            <a:r>
              <a:rPr lang="en-ZA" sz="2000" dirty="0"/>
              <a:t>M, </a:t>
            </a:r>
            <a:r>
              <a:rPr lang="en-ZA" sz="2000" dirty="0" err="1"/>
              <a:t>Moyo</a:t>
            </a:r>
            <a:r>
              <a:rPr lang="en-ZA" sz="2000" dirty="0"/>
              <a:t> S, </a:t>
            </a:r>
            <a:r>
              <a:rPr lang="en-ZA" sz="2000" dirty="0" err="1"/>
              <a:t>Rusinga</a:t>
            </a:r>
            <a:r>
              <a:rPr lang="en-ZA" sz="2000" dirty="0"/>
              <a:t> O, </a:t>
            </a:r>
            <a:r>
              <a:rPr lang="en-ZA" sz="2000" dirty="0" err="1"/>
              <a:t>Zvoushe</a:t>
            </a:r>
            <a:r>
              <a:rPr lang="en-ZA" sz="2000" dirty="0"/>
              <a:t> A. Risk factors of HIV infection among farm workers at Rattray Arnold Research Farm in </a:t>
            </a:r>
            <a:r>
              <a:rPr lang="en-ZA" sz="2000" dirty="0" err="1"/>
              <a:t>Goromonzi</a:t>
            </a:r>
            <a:r>
              <a:rPr lang="en-ZA" sz="2000" dirty="0"/>
              <a:t> district, Zimbabwe: A qualitative study. African J AIDS Res. 2015 Oct 2;14(4):343–51. </a:t>
            </a:r>
            <a:endParaRPr lang="en-US" sz="2000" dirty="0" smtClean="0"/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ZA" sz="2000" dirty="0" smtClean="0"/>
              <a:t>Images: Free stock images, google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32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6"/>
    </mc:Choice>
    <mc:Fallback xmlns="">
      <p:transition spd="slow" advTm="286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3823" y="1122947"/>
            <a:ext cx="4048443" cy="3832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3652" y="5133735"/>
            <a:ext cx="266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hlinkClick r:id="rId3"/>
              </a:rPr>
              <a:t>NosimiloM@nioh.ac.za</a:t>
            </a:r>
            <a:r>
              <a:rPr lang="en-ZA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85" y="1122947"/>
            <a:ext cx="5959838" cy="3593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380" y="1773278"/>
            <a:ext cx="542591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8"/>
    </mc:Choice>
    <mc:Fallback xmlns="">
      <p:transition spd="slow" advTm="356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406387"/>
              </p:ext>
            </p:extLst>
          </p:nvPr>
        </p:nvGraphicFramePr>
        <p:xfrm>
          <a:off x="457200" y="1534160"/>
          <a:ext cx="11084560" cy="48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70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14"/>
    </mc:Choice>
    <mc:Fallback xmlns="">
      <p:transition spd="slow" advTm="3691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5520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26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97"/>
    </mc:Choice>
    <mc:Fallback xmlns="">
      <p:transition spd="slow" advTm="5669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Study Rationale and Aim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8700" y="5080000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/>
              <a:t>AIM: </a:t>
            </a:r>
            <a:r>
              <a:rPr lang="en-ZA" sz="2400" dirty="0" smtClean="0"/>
              <a:t>To assess HIV knowledge, attitudes and sexual practices of agricultural workers, as a precarious and vulnerable workforce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48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99"/>
    </mc:Choice>
    <mc:Fallback xmlns="">
      <p:transition spd="slow" advTm="2859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Study design: 	Cross sectional </a:t>
            </a:r>
          </a:p>
          <a:p>
            <a:r>
              <a:rPr lang="en-ZA" dirty="0" smtClean="0"/>
              <a:t>Setting: 	</a:t>
            </a:r>
            <a:r>
              <a:rPr lang="en-ZA" dirty="0"/>
              <a:t>	</a:t>
            </a:r>
            <a:r>
              <a:rPr lang="en-ZA" dirty="0" smtClean="0"/>
              <a:t>Limpopo </a:t>
            </a:r>
            <a:r>
              <a:rPr lang="en-ZA" dirty="0"/>
              <a:t>P</a:t>
            </a:r>
            <a:r>
              <a:rPr lang="en-ZA" dirty="0" smtClean="0"/>
              <a:t>rovince, South Africa</a:t>
            </a:r>
          </a:p>
          <a:p>
            <a:r>
              <a:rPr lang="en-ZA" dirty="0" smtClean="0"/>
              <a:t>Population: 	Agricultural workers</a:t>
            </a:r>
          </a:p>
          <a:p>
            <a:r>
              <a:rPr lang="en-ZA" dirty="0" smtClean="0"/>
              <a:t>Sampling: 		Two stage cluster sampling, 96 / 16 787 </a:t>
            </a:r>
          </a:p>
          <a:p>
            <a:r>
              <a:rPr lang="en-ZA" dirty="0" smtClean="0"/>
              <a:t>Sample size: 	23 farms and 2500 workers </a:t>
            </a:r>
          </a:p>
          <a:p>
            <a:r>
              <a:rPr lang="en-ZA" dirty="0" smtClean="0"/>
              <a:t>Data collection: 	Pre-piloted adapted survey questionnaires</a:t>
            </a:r>
          </a:p>
          <a:p>
            <a:r>
              <a:rPr lang="en-ZA" dirty="0" smtClean="0"/>
              <a:t>Data analysis: 	Descriptive statistics for demographics and outcome    				variables (knowledge, attitudes, practices).</a:t>
            </a:r>
          </a:p>
          <a:p>
            <a:pPr marL="0" indent="0">
              <a:buNone/>
            </a:pPr>
            <a:r>
              <a:rPr lang="en-ZA" dirty="0" smtClean="0"/>
              <a:t>                                     Logistic regression to determine association between    			outcome variables and independent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78"/>
    </mc:Choice>
    <mc:Fallback xmlns="">
      <p:transition spd="slow" advTm="405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51765"/>
            <a:ext cx="10515600" cy="1016635"/>
          </a:xfrm>
        </p:spPr>
        <p:txBody>
          <a:bodyPr/>
          <a:lstStyle/>
          <a:p>
            <a:r>
              <a:rPr lang="en-ZA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686385"/>
              </p:ext>
            </p:extLst>
          </p:nvPr>
        </p:nvGraphicFramePr>
        <p:xfrm>
          <a:off x="1043782" y="1280954"/>
          <a:ext cx="9522618" cy="5221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7919">
                  <a:extLst>
                    <a:ext uri="{9D8B030D-6E8A-4147-A177-3AD203B41FA5}">
                      <a16:colId xmlns:a16="http://schemas.microsoft.com/office/drawing/2014/main" val="2468694820"/>
                    </a:ext>
                  </a:extLst>
                </a:gridCol>
                <a:gridCol w="1729648">
                  <a:extLst>
                    <a:ext uri="{9D8B030D-6E8A-4147-A177-3AD203B41FA5}">
                      <a16:colId xmlns:a16="http://schemas.microsoft.com/office/drawing/2014/main" val="4275175005"/>
                    </a:ext>
                  </a:extLst>
                </a:gridCol>
                <a:gridCol w="1304671">
                  <a:extLst>
                    <a:ext uri="{9D8B030D-6E8A-4147-A177-3AD203B41FA5}">
                      <a16:colId xmlns:a16="http://schemas.microsoft.com/office/drawing/2014/main" val="2106280779"/>
                    </a:ext>
                  </a:extLst>
                </a:gridCol>
                <a:gridCol w="1502285">
                  <a:extLst>
                    <a:ext uri="{9D8B030D-6E8A-4147-A177-3AD203B41FA5}">
                      <a16:colId xmlns:a16="http://schemas.microsoft.com/office/drawing/2014/main" val="94881056"/>
                    </a:ext>
                  </a:extLst>
                </a:gridCol>
                <a:gridCol w="1292986">
                  <a:extLst>
                    <a:ext uri="{9D8B030D-6E8A-4147-A177-3AD203B41FA5}">
                      <a16:colId xmlns:a16="http://schemas.microsoft.com/office/drawing/2014/main" val="816891616"/>
                    </a:ext>
                  </a:extLst>
                </a:gridCol>
                <a:gridCol w="1295109">
                  <a:extLst>
                    <a:ext uri="{9D8B030D-6E8A-4147-A177-3AD203B41FA5}">
                      <a16:colId xmlns:a16="http://schemas.microsoft.com/office/drawing/2014/main" val="1495676260"/>
                    </a:ext>
                  </a:extLst>
                </a:gridCol>
              </a:tblGrid>
              <a:tr h="39086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Characteristic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Categories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Frequency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Percent (%)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Males 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(%)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Females (%)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5138388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Sex (N=2121)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Female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1177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FF0000"/>
                          </a:solidFill>
                          <a:effectLst/>
                        </a:rPr>
                        <a:t>55.5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63803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Male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944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44.5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366828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Age group (N=2116)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18-25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287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13.5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6.7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6.8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7767504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26-35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782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FF0000"/>
                          </a:solidFill>
                          <a:effectLst/>
                        </a:rPr>
                        <a:t>36.9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17.7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19.2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9691745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36-49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771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FF0000"/>
                          </a:solidFill>
                          <a:effectLst/>
                        </a:rPr>
                        <a:t>36.3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14.4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21.9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1123317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&gt;49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276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13.0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5.7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7.3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8780854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Education (N=2133)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No school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159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7.4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4.1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2861581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Primary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511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23.9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11.4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12.5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853822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Secondary and matric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1409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FF0000"/>
                          </a:solidFill>
                          <a:effectLst/>
                        </a:rPr>
                        <a:t>45.9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28.3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37.1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5906448"/>
                  </a:ext>
                </a:extLst>
              </a:tr>
              <a:tr h="34814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Post matric qualification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2.5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1.2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3821170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Nationality (N=2142)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South African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1594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FF0000"/>
                          </a:solidFill>
                          <a:effectLst/>
                        </a:rPr>
                        <a:t>74.4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30.1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44.3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8972454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Mozambique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5.1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3.7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1.5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5572970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Swaziland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0.1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0.0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0.1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8697262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Zimbabwe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431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20.1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10.6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9.5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1738782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Swaziland and other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0.2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0.1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0.1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3340907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Living with partner (N=2130)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1305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FF0000"/>
                          </a:solidFill>
                          <a:effectLst/>
                        </a:rPr>
                        <a:t>61.0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27.9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32.9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8605389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No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825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38.6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22.4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9667775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Type of employment (N=2112)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Full time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1129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FF0000"/>
                          </a:solidFill>
                          <a:effectLst/>
                        </a:rPr>
                        <a:t>53.2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28.1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25.1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80544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Part time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983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30.1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667609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Work experience (N=2107)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&lt; 3 years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940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FF0000"/>
                          </a:solidFill>
                          <a:effectLst/>
                        </a:rPr>
                        <a:t>43.8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19.9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23.8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607092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4-9 years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684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31.9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13.9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18.2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0775978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&gt;10 years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483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22.5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10.2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12.3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5309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7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30"/>
    </mc:Choice>
    <mc:Fallback xmlns="">
      <p:transition spd="slow" advTm="3753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on HIV: n = 2139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113" y="1690688"/>
            <a:ext cx="8761167" cy="47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69"/>
    </mc:Choice>
    <mc:Fallback xmlns="">
      <p:transition spd="slow" advTm="2866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Knowledge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 smtClean="0"/>
              <a:t>Knowledge:  		14 questions</a:t>
            </a:r>
          </a:p>
          <a:p>
            <a:r>
              <a:rPr lang="en-ZA" dirty="0" smtClean="0"/>
              <a:t>Good knowledge:  		≥ 80% </a:t>
            </a:r>
          </a:p>
          <a:p>
            <a:r>
              <a:rPr lang="en-ZA" dirty="0" smtClean="0"/>
              <a:t>Adequate knowledge: 	60 – 79%</a:t>
            </a:r>
          </a:p>
          <a:p>
            <a:r>
              <a:rPr lang="en-ZA" dirty="0" smtClean="0"/>
              <a:t>Poor knowledge:		&lt; 60%</a:t>
            </a:r>
          </a:p>
          <a:p>
            <a:r>
              <a:rPr lang="en-ZA" dirty="0" smtClean="0"/>
              <a:t>Outcome: 			Good to adequate knowledge: 75.4%</a:t>
            </a:r>
          </a:p>
          <a:p>
            <a:pPr marL="0" indent="0">
              <a:buNone/>
            </a:pPr>
            <a:r>
              <a:rPr lang="en-ZA" dirty="0" smtClean="0"/>
              <a:t>                       			Poor knowledge: 24.6%</a:t>
            </a:r>
          </a:p>
          <a:p>
            <a:r>
              <a:rPr lang="en-ZA" dirty="0" smtClean="0"/>
              <a:t>Mean score: 		10</a:t>
            </a:r>
          </a:p>
          <a:p>
            <a:r>
              <a:rPr lang="en-ZA" dirty="0" smtClean="0"/>
              <a:t>Good knowledge associated with education, post matric 3.07 times more likely to have good knowledge (</a:t>
            </a:r>
            <a:r>
              <a:rPr lang="en-ZA" dirty="0"/>
              <a:t>A</a:t>
            </a:r>
            <a:r>
              <a:rPr lang="en-ZA" dirty="0" smtClean="0"/>
              <a:t>OR 3.07, CI: 161 – 5.83, p &lt; 0.001)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38"/>
    </mc:Choice>
    <mc:Fallback xmlns="">
      <p:transition spd="slow" advTm="4663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Attitudes to HIV/PLHIV: n = 2139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1690688"/>
            <a:ext cx="8534400" cy="431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5"/>
    </mc:Choice>
    <mc:Fallback xmlns="">
      <p:transition spd="slow" advTm="2250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 template</Template>
  <TotalTime>2316</TotalTime>
  <Words>1044</Words>
  <Application>Microsoft Office PowerPoint</Application>
  <PresentationFormat>Widescreen</PresentationFormat>
  <Paragraphs>232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SimSun</vt:lpstr>
      <vt:lpstr>Arial</vt:lpstr>
      <vt:lpstr>Arial Narrow</vt:lpstr>
      <vt:lpstr>Calibri</vt:lpstr>
      <vt:lpstr>Calibri Light</vt:lpstr>
      <vt:lpstr>Palatino Linotype</vt:lpstr>
      <vt:lpstr>Times New Roman</vt:lpstr>
      <vt:lpstr>Wingdings</vt:lpstr>
      <vt:lpstr>SUN template</vt:lpstr>
      <vt:lpstr>PowerPoint Presentation</vt:lpstr>
      <vt:lpstr>Introduction</vt:lpstr>
      <vt:lpstr>Introduction</vt:lpstr>
      <vt:lpstr>Study Rationale and Aim</vt:lpstr>
      <vt:lpstr>Methods</vt:lpstr>
      <vt:lpstr>Results</vt:lpstr>
      <vt:lpstr>Knowledge on HIV: n = 2139</vt:lpstr>
      <vt:lpstr>Knowledge scores</vt:lpstr>
      <vt:lpstr>Attitudes to HIV/PLHIV: n = 2139</vt:lpstr>
      <vt:lpstr>Attitude scores</vt:lpstr>
      <vt:lpstr>Sexual practices</vt:lpstr>
      <vt:lpstr>Sexual practices scores</vt:lpstr>
      <vt:lpstr>Discussion</vt:lpstr>
      <vt:lpstr>Conclusion</vt:lpstr>
      <vt:lpstr>References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Determinants of Health Inequities in HIV Prevention and Control Among Farmworkers in Limpopo, South Africa</dc:title>
  <dc:creator>Nosimilo Mlangeni</dc:creator>
  <cp:lastModifiedBy>Nosimilo Mlangeni</cp:lastModifiedBy>
  <cp:revision>129</cp:revision>
  <dcterms:created xsi:type="dcterms:W3CDTF">2021-02-24T18:56:46Z</dcterms:created>
  <dcterms:modified xsi:type="dcterms:W3CDTF">2022-11-28T13:44:53Z</dcterms:modified>
</cp:coreProperties>
</file>