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9" r:id="rId3"/>
    <p:sldId id="260" r:id="rId4"/>
    <p:sldId id="261" r:id="rId5"/>
    <p:sldId id="277" r:id="rId6"/>
    <p:sldId id="264" r:id="rId7"/>
    <p:sldId id="265" r:id="rId8"/>
    <p:sldId id="266" r:id="rId9"/>
    <p:sldId id="267" r:id="rId10"/>
    <p:sldId id="268" r:id="rId11"/>
    <p:sldId id="269" r:id="rId12"/>
    <p:sldId id="270" r:id="rId13"/>
    <p:sldId id="272" r:id="rId14"/>
    <p:sldId id="274" r:id="rId15"/>
    <p:sldId id="280" r:id="rId16"/>
    <p:sldId id="275" r:id="rId17"/>
    <p:sldId id="258" r:id="rId18"/>
  </p:sldIdLst>
  <p:sldSz cx="9144000" cy="6858000" type="screen4x3"/>
  <p:notesSz cx="9926638" cy="67976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6"/>
    <a:srgbClr val="006F45"/>
    <a:srgbClr val="00A651"/>
    <a:srgbClr val="76B043"/>
    <a:srgbClr val="C7F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1F27D67F-F866-49C1-A5E7-690D870E332F}" type="datetimeFigureOut">
              <a:rPr lang="en-ZA" smtClean="0"/>
              <a:t>2022/11/28</a:t>
            </a:fld>
            <a:endParaRPr lang="en-ZA"/>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EA1BC0E3-B8D2-463B-900D-94A156D2D30E}" type="slidenum">
              <a:rPr lang="en-ZA" smtClean="0"/>
              <a:t>‹#›</a:t>
            </a:fld>
            <a:endParaRPr lang="en-ZA"/>
          </a:p>
        </p:txBody>
      </p:sp>
    </p:spTree>
    <p:extLst>
      <p:ext uri="{BB962C8B-B14F-4D97-AF65-F5344CB8AC3E}">
        <p14:creationId xmlns:p14="http://schemas.microsoft.com/office/powerpoint/2010/main" val="264003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684C1CC-8FDB-45FE-97A4-ED7B2663F8B3}" type="datetimeFigureOut">
              <a:rPr lang="en-US"/>
              <a:pPr>
                <a:defRPr/>
              </a:pPr>
              <a:t>11/28/2022</a:t>
            </a:fld>
            <a:endParaRPr lang="en-US"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E37B23-81D9-42F9-87E0-80D2C6E3B2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5BC5C7-DE21-4874-9C27-CF4AC58536EB}" type="slidenum">
              <a:rPr lang="en-US" altLang="en-US" smtClean="0">
                <a:solidFill>
                  <a:srgbClr val="000000"/>
                </a:solidFill>
              </a:rPr>
              <a:pPr/>
              <a:t>2</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2B5B5F-3829-471B-AF1E-6FBFE55D4928}" type="slidenum">
              <a:rPr lang="en-US" altLang="en-US" smtClean="0">
                <a:solidFill>
                  <a:srgbClr val="000000"/>
                </a:solidFill>
              </a:rPr>
              <a:pPr/>
              <a:t>11</a:t>
            </a:fld>
            <a:endParaRPr lang="en-US"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D63E5C-2737-48B1-85F1-E25C6C8F5025}" type="slidenum">
              <a:rPr lang="en-US" altLang="en-US" smtClean="0">
                <a:solidFill>
                  <a:srgbClr val="000000"/>
                </a:solidFill>
              </a:rPr>
              <a:pPr/>
              <a:t>12</a:t>
            </a:fld>
            <a:endParaRPr lang="en-US"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3B53C-F2AA-42F5-A85F-B19D0FA26297}" type="slidenum">
              <a:rPr lang="en-US" altLang="en-US" smtClean="0">
                <a:solidFill>
                  <a:srgbClr val="000000"/>
                </a:solidFill>
              </a:rPr>
              <a:pPr/>
              <a:t>13</a:t>
            </a:fld>
            <a:endParaRPr lang="en-US"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D0BC7F-3294-44A6-B0C6-B09880EE8A55}" type="slidenum">
              <a:rPr lang="en-US" altLang="en-US" smtClean="0">
                <a:solidFill>
                  <a:srgbClr val="000000"/>
                </a:solidFill>
              </a:rPr>
              <a:pPr/>
              <a:t>14</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45E678-8F2C-4D4B-B699-F2046A9FF8CC}" type="slidenum">
              <a:rPr lang="en-US" altLang="en-US" smtClean="0">
                <a:solidFill>
                  <a:srgbClr val="000000"/>
                </a:solidFill>
              </a:rPr>
              <a:pPr/>
              <a:t>15</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940E77-9EB9-4F00-94C6-F24653BC7FD8}" type="slidenum">
              <a:rPr lang="en-US" altLang="en-US" smtClean="0">
                <a:solidFill>
                  <a:srgbClr val="000000"/>
                </a:solidFill>
              </a:rPr>
              <a:pPr/>
              <a:t>16</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C8B5A58-A1D4-4607-97CE-C55904A78498}" type="slidenum">
              <a:rPr lang="en-US" altLang="en-US" smtClean="0">
                <a:solidFill>
                  <a:srgbClr val="000000"/>
                </a:solidFill>
              </a:rPr>
              <a:pPr/>
              <a:t>3</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337DFE-58FA-4192-8F40-4ED05A1E45D6}" type="slidenum">
              <a:rPr lang="en-US" altLang="en-US" smtClean="0">
                <a:solidFill>
                  <a:srgbClr val="000000"/>
                </a:solidFill>
              </a:rPr>
              <a:pPr/>
              <a:t>4</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mean age at autopsy of black miners was 55 years  </a:t>
            </a:r>
          </a:p>
          <a:p>
            <a:pPr eaLnBrk="1" hangingPunct="1">
              <a:spcBef>
                <a:spcPct val="0"/>
              </a:spcBef>
            </a:pPr>
            <a:r>
              <a:rPr lang="en-GB" altLang="en-US" dirty="0" smtClean="0"/>
              <a:t>The mean age of white miners at autopsy was 70 years </a:t>
            </a:r>
          </a:p>
          <a:p>
            <a:pPr eaLnBrk="1" hangingPunct="1">
              <a:spcBef>
                <a:spcPct val="0"/>
              </a:spcBef>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4F36DB-0FA1-4488-B129-14FF59A354D3}" type="slidenum">
              <a:rPr lang="en-US" altLang="en-US" smtClean="0">
                <a:solidFill>
                  <a:srgbClr val="000000"/>
                </a:solidFill>
              </a:rPr>
              <a:pPr/>
              <a:t>5</a:t>
            </a:fld>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A10590-70E4-4315-8F9D-45AC08AC172F}" type="slidenum">
              <a:rPr lang="en-US" altLang="en-US" smtClean="0">
                <a:solidFill>
                  <a:srgbClr val="000000"/>
                </a:solidFill>
              </a:rPr>
              <a:pPr/>
              <a:t>6</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E82B7D-3B80-4E0F-85F5-75F418FB8610}" type="slidenum">
              <a:rPr lang="en-US" altLang="en-US" smtClean="0">
                <a:solidFill>
                  <a:srgbClr val="000000"/>
                </a:solidFill>
              </a:rPr>
              <a:pPr/>
              <a:t>7</a:t>
            </a:fld>
            <a:endParaRPr lang="en-US"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A6D075-10E6-4EAD-A85D-22653F83B196}" type="slidenum">
              <a:rPr lang="en-US" altLang="en-US" smtClean="0">
                <a:solidFill>
                  <a:srgbClr val="000000"/>
                </a:solidFill>
              </a:rPr>
              <a:pPr/>
              <a:t>8</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B23455-CD91-4291-B9D0-A06F478CD24E}" type="slidenum">
              <a:rPr lang="en-US" altLang="en-US" smtClean="0">
                <a:solidFill>
                  <a:srgbClr val="000000"/>
                </a:solidFill>
              </a:rPr>
              <a:pPr/>
              <a:t>9</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3CD4D3-95BE-4A0B-8410-AECB409F48D6}" type="slidenum">
              <a:rPr lang="en-US" altLang="en-US" smtClean="0">
                <a:solidFill>
                  <a:srgbClr val="000000"/>
                </a:solidFill>
              </a:rPr>
              <a:pPr/>
              <a:t>10</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D77E87-8E23-4616-B28F-9A870641F4A8}" type="datetime1">
              <a:rPr lang="en-US"/>
              <a:pPr>
                <a:defRPr/>
              </a:pPr>
              <a:t>11/28/2022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ADADD-6291-4A26-8B3D-21443B7563D1}" type="slidenum">
              <a:rPr lang="en-US" altLang="en-US"/>
              <a:pPr>
                <a:defRPr/>
              </a:pPr>
              <a:t>‹#›</a:t>
            </a:fld>
            <a:endParaRPr lang="en-US" altLang="en-US"/>
          </a:p>
        </p:txBody>
      </p:sp>
    </p:spTree>
    <p:extLst>
      <p:ext uri="{BB962C8B-B14F-4D97-AF65-F5344CB8AC3E}">
        <p14:creationId xmlns:p14="http://schemas.microsoft.com/office/powerpoint/2010/main" val="238553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3CAC16-BA90-49BE-A8B5-F1779FDC19DA}" type="datetime1">
              <a:rPr lang="en-US"/>
              <a:pPr>
                <a:defRPr/>
              </a:pPr>
              <a:t>11/28/2022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E08E8-DF15-4458-96A5-8B16D9CE640C}" type="slidenum">
              <a:rPr lang="en-US" altLang="en-US"/>
              <a:pPr>
                <a:defRPr/>
              </a:pPr>
              <a:t>‹#›</a:t>
            </a:fld>
            <a:endParaRPr lang="en-US" altLang="en-US"/>
          </a:p>
        </p:txBody>
      </p:sp>
    </p:spTree>
    <p:extLst>
      <p:ext uri="{BB962C8B-B14F-4D97-AF65-F5344CB8AC3E}">
        <p14:creationId xmlns:p14="http://schemas.microsoft.com/office/powerpoint/2010/main" val="259688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7176FB-F040-4108-A6E7-F8D23A5C936F}" type="datetime1">
              <a:rPr lang="en-US"/>
              <a:pPr>
                <a:defRPr/>
              </a:pPr>
              <a:t>11/28/2022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0F6B5B-4AE6-4D3A-B2CC-441EFADC4178}" type="slidenum">
              <a:rPr lang="en-US" altLang="en-US"/>
              <a:pPr>
                <a:defRPr/>
              </a:pPr>
              <a:t>‹#›</a:t>
            </a:fld>
            <a:endParaRPr lang="en-US" altLang="en-US"/>
          </a:p>
        </p:txBody>
      </p:sp>
    </p:spTree>
    <p:extLst>
      <p:ext uri="{BB962C8B-B14F-4D97-AF65-F5344CB8AC3E}">
        <p14:creationId xmlns:p14="http://schemas.microsoft.com/office/powerpoint/2010/main" val="202893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78115A-8C54-4A07-9281-215E4C3F1863}" type="datetime1">
              <a:rPr lang="en-US"/>
              <a:pPr>
                <a:defRPr/>
              </a:pPr>
              <a:t>11/28/2022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05D608-C079-4CC5-A09F-DC96D61F13A9}" type="slidenum">
              <a:rPr lang="en-US" altLang="en-US"/>
              <a:pPr>
                <a:defRPr/>
              </a:pPr>
              <a:t>‹#›</a:t>
            </a:fld>
            <a:endParaRPr lang="en-US" altLang="en-US"/>
          </a:p>
        </p:txBody>
      </p:sp>
    </p:spTree>
    <p:extLst>
      <p:ext uri="{BB962C8B-B14F-4D97-AF65-F5344CB8AC3E}">
        <p14:creationId xmlns:p14="http://schemas.microsoft.com/office/powerpoint/2010/main" val="4079146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70BDFB-FD38-4B94-9AAE-0C1728DB7E4F}" type="datetime1">
              <a:rPr lang="en-US"/>
              <a:pPr>
                <a:defRPr/>
              </a:pPr>
              <a:t>11/28/2022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F845F-5F41-4840-8A1D-6C184EE30AAE}" type="slidenum">
              <a:rPr lang="en-US" altLang="en-US"/>
              <a:pPr>
                <a:defRPr/>
              </a:pPr>
              <a:t>‹#›</a:t>
            </a:fld>
            <a:endParaRPr lang="en-US" altLang="en-US"/>
          </a:p>
        </p:txBody>
      </p:sp>
    </p:spTree>
    <p:extLst>
      <p:ext uri="{BB962C8B-B14F-4D97-AF65-F5344CB8AC3E}">
        <p14:creationId xmlns:p14="http://schemas.microsoft.com/office/powerpoint/2010/main" val="224003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2F08F-1703-4DCE-96FB-9B26EAF0E6EA}" type="datetime1">
              <a:rPr lang="en-US"/>
              <a:pPr>
                <a:defRPr/>
              </a:pPr>
              <a:t>11/28/2022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02116-AE70-4C79-9298-2702DFC0D2B1}" type="slidenum">
              <a:rPr lang="en-US" altLang="en-US"/>
              <a:pPr>
                <a:defRPr/>
              </a:pPr>
              <a:t>‹#›</a:t>
            </a:fld>
            <a:endParaRPr lang="en-US" altLang="en-US"/>
          </a:p>
        </p:txBody>
      </p:sp>
    </p:spTree>
    <p:extLst>
      <p:ext uri="{BB962C8B-B14F-4D97-AF65-F5344CB8AC3E}">
        <p14:creationId xmlns:p14="http://schemas.microsoft.com/office/powerpoint/2010/main" val="20981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51DF74-0EF9-4897-93A7-B696C049FAD5}" type="datetime1">
              <a:rPr lang="en-US"/>
              <a:pPr>
                <a:defRPr/>
              </a:pPr>
              <a:t>11/28/2022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E28A1F9-3E01-4D6F-904F-06A5FF33F73B}" type="slidenum">
              <a:rPr lang="en-US" altLang="en-US"/>
              <a:pPr>
                <a:defRPr/>
              </a:pPr>
              <a:t>‹#›</a:t>
            </a:fld>
            <a:endParaRPr lang="en-US" altLang="en-US"/>
          </a:p>
        </p:txBody>
      </p:sp>
    </p:spTree>
    <p:extLst>
      <p:ext uri="{BB962C8B-B14F-4D97-AF65-F5344CB8AC3E}">
        <p14:creationId xmlns:p14="http://schemas.microsoft.com/office/powerpoint/2010/main" val="318808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0F3006-ED0D-462C-AD69-B196C6A77679}" type="datetime1">
              <a:rPr lang="en-US"/>
              <a:pPr>
                <a:defRPr/>
              </a:pPr>
              <a:t>11/28/2022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24DC7-F998-487E-AE9C-CBBD4FA33ECC}" type="slidenum">
              <a:rPr lang="en-US" altLang="en-US"/>
              <a:pPr>
                <a:defRPr/>
              </a:pPr>
              <a:t>‹#›</a:t>
            </a:fld>
            <a:endParaRPr lang="en-US" altLang="en-US"/>
          </a:p>
        </p:txBody>
      </p:sp>
    </p:spTree>
    <p:extLst>
      <p:ext uri="{BB962C8B-B14F-4D97-AF65-F5344CB8AC3E}">
        <p14:creationId xmlns:p14="http://schemas.microsoft.com/office/powerpoint/2010/main" val="107048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B32A39-0999-4443-997B-8BFFC84CB793}" type="datetime1">
              <a:rPr lang="en-US"/>
              <a:pPr>
                <a:defRPr/>
              </a:pPr>
              <a:t>11/28/2022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523800-5C20-45B5-8295-478C10F9F4C6}" type="slidenum">
              <a:rPr lang="en-US" altLang="en-US"/>
              <a:pPr>
                <a:defRPr/>
              </a:pPr>
              <a:t>‹#›</a:t>
            </a:fld>
            <a:endParaRPr lang="en-US" altLang="en-US"/>
          </a:p>
        </p:txBody>
      </p:sp>
    </p:spTree>
    <p:extLst>
      <p:ext uri="{BB962C8B-B14F-4D97-AF65-F5344CB8AC3E}">
        <p14:creationId xmlns:p14="http://schemas.microsoft.com/office/powerpoint/2010/main" val="288032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61C238-59A3-447A-AB2D-AA6CD9393097}" type="datetime1">
              <a:rPr lang="en-US"/>
              <a:pPr>
                <a:defRPr/>
              </a:pPr>
              <a:t>11/28/2022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E8DFD7-692A-438D-B39F-164E20235C61}" type="slidenum">
              <a:rPr lang="en-US" altLang="en-US"/>
              <a:pPr>
                <a:defRPr/>
              </a:pPr>
              <a:t>‹#›</a:t>
            </a:fld>
            <a:endParaRPr lang="en-US" altLang="en-US"/>
          </a:p>
        </p:txBody>
      </p:sp>
    </p:spTree>
    <p:extLst>
      <p:ext uri="{BB962C8B-B14F-4D97-AF65-F5344CB8AC3E}">
        <p14:creationId xmlns:p14="http://schemas.microsoft.com/office/powerpoint/2010/main" val="20407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3490F6-0FC7-4A52-9D44-660CAAF783B1}" type="datetime1">
              <a:rPr lang="en-US"/>
              <a:pPr>
                <a:defRPr/>
              </a:pPr>
              <a:t>11/28/2022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6D0A33-8D56-40CB-8811-306BFE93977B}" type="slidenum">
              <a:rPr lang="en-US" altLang="en-US"/>
              <a:pPr>
                <a:defRPr/>
              </a:pPr>
              <a:t>‹#›</a:t>
            </a:fld>
            <a:endParaRPr lang="en-US" altLang="en-US"/>
          </a:p>
        </p:txBody>
      </p:sp>
    </p:spTree>
    <p:extLst>
      <p:ext uri="{BB962C8B-B14F-4D97-AF65-F5344CB8AC3E}">
        <p14:creationId xmlns:p14="http://schemas.microsoft.com/office/powerpoint/2010/main" val="116804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FC4698-9410-45F7-BC11-457B8DBBDB3A}" type="datetime1">
              <a:rPr lang="en-US"/>
              <a:pPr>
                <a:defRPr/>
              </a:pPr>
              <a:t>11/28/2022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5CCF33C-E7D2-418D-A2B1-F1EA3B08A1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002/ajim.22574" TargetMode="External"/><Relationship Id="rId3" Type="http://schemas.openxmlformats.org/officeDocument/2006/relationships/hyperlink" Target="https://pubmed.ncbi.nlm.nih.gov/?term=Murray+J&amp;cauthor_id=21730995" TargetMode="External"/><Relationship Id="rId7" Type="http://schemas.openxmlformats.org/officeDocument/2006/relationships/hyperlink" Target="http://dx.doi.org/10.1057/jphp.2011.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researchgate.net/journal/Journal-of-Public-Health-Policy-1745-655X" TargetMode="External"/><Relationship Id="rId5" Type="http://schemas.openxmlformats.org/officeDocument/2006/relationships/hyperlink" Target="https://pubmed.ncbi.nlm.nih.gov/?term=Rees+D&amp;cauthor_id=21730995" TargetMode="External"/><Relationship Id="rId4" Type="http://schemas.openxmlformats.org/officeDocument/2006/relationships/hyperlink" Target="https://pubmed.ncbi.nlm.nih.gov/?term=Davies+T&amp;cauthor_id=21730995" TargetMode="External"/><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www.nioh.ac.za/pathology-disease-surveillance-repor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3075" name="TextBox 8"/>
          <p:cNvSpPr txBox="1">
            <a:spLocks noChangeArrowheads="1"/>
          </p:cNvSpPr>
          <p:nvPr/>
        </p:nvSpPr>
        <p:spPr bwMode="auto">
          <a:xfrm>
            <a:off x="295275" y="1306513"/>
            <a:ext cx="82867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2800" b="1" dirty="0">
                <a:solidFill>
                  <a:srgbClr val="00A651"/>
                </a:solidFill>
              </a:rPr>
              <a:t>Occupational Cardio-respiratory diseases in South African miners at autopsy in 2020: The First Pathology Surveillance Report within the COVID era</a:t>
            </a:r>
          </a:p>
          <a:p>
            <a:pPr eaLnBrk="1" hangingPunct="1">
              <a:spcBef>
                <a:spcPct val="0"/>
              </a:spcBef>
              <a:buFontTx/>
              <a:buNone/>
            </a:pPr>
            <a:endParaRPr lang="en-GB" altLang="en-US" sz="2800" b="1" dirty="0">
              <a:latin typeface="Arial Narrow" panose="020B0606020202030204" pitchFamily="34" charset="0"/>
            </a:endParaRPr>
          </a:p>
          <a:p>
            <a:pPr algn="r">
              <a:buFont typeface="Arial" panose="020B0604020202020204" pitchFamily="34" charset="0"/>
              <a:buNone/>
            </a:pPr>
            <a:r>
              <a:rPr lang="en-US" altLang="en-US" sz="1400" b="1" dirty="0" err="1">
                <a:solidFill>
                  <a:srgbClr val="002060"/>
                </a:solidFill>
                <a:latin typeface="Arial" panose="020B0604020202020204" pitchFamily="34" charset="0"/>
              </a:rPr>
              <a:t>Ms</a:t>
            </a:r>
            <a:r>
              <a:rPr lang="en-US" altLang="en-US" sz="1400" b="1" dirty="0">
                <a:solidFill>
                  <a:srgbClr val="002060"/>
                </a:solidFill>
                <a:latin typeface="Arial" panose="020B0604020202020204" pitchFamily="34" charset="0"/>
              </a:rPr>
              <a:t> </a:t>
            </a:r>
            <a:r>
              <a:rPr lang="en-US" altLang="en-US" sz="1400" b="1" dirty="0" smtClean="0">
                <a:solidFill>
                  <a:srgbClr val="002060"/>
                </a:solidFill>
                <a:latin typeface="Arial" panose="020B0604020202020204" pitchFamily="34" charset="0"/>
              </a:rPr>
              <a:t>Lucia N </a:t>
            </a:r>
            <a:r>
              <a:rPr lang="en-US" altLang="en-US" sz="1400" b="1" dirty="0">
                <a:solidFill>
                  <a:srgbClr val="002060"/>
                </a:solidFill>
                <a:latin typeface="Arial" panose="020B0604020202020204" pitchFamily="34" charset="0"/>
              </a:rPr>
              <a:t>Mhlongo </a:t>
            </a:r>
          </a:p>
          <a:p>
            <a:pPr algn="r">
              <a:buFont typeface="Arial" panose="020B0604020202020204" pitchFamily="34" charset="0"/>
              <a:buNone/>
            </a:pPr>
            <a:r>
              <a:rPr lang="en-US" altLang="en-US" sz="1400" dirty="0">
                <a:solidFill>
                  <a:srgbClr val="002060"/>
                </a:solidFill>
                <a:latin typeface="Arial" panose="020B0604020202020204" pitchFamily="34" charset="0"/>
              </a:rPr>
              <a:t> </a:t>
            </a:r>
            <a:r>
              <a:rPr lang="en-US" altLang="en-US" sz="1400" dirty="0" err="1">
                <a:solidFill>
                  <a:srgbClr val="002060"/>
                </a:solidFill>
                <a:latin typeface="Arial" panose="020B0604020202020204" pitchFamily="34" charset="0"/>
              </a:rPr>
              <a:t>Ms</a:t>
            </a:r>
            <a:r>
              <a:rPr lang="en-US" altLang="en-US" sz="1400" dirty="0">
                <a:solidFill>
                  <a:srgbClr val="002060"/>
                </a:solidFill>
                <a:latin typeface="Arial" panose="020B0604020202020204" pitchFamily="34" charset="0"/>
              </a:rPr>
              <a:t> </a:t>
            </a:r>
            <a:r>
              <a:rPr lang="en-US" altLang="en-US" sz="1400" dirty="0" smtClean="0">
                <a:solidFill>
                  <a:srgbClr val="002060"/>
                </a:solidFill>
                <a:latin typeface="Arial" panose="020B0604020202020204" pitchFamily="34" charset="0"/>
              </a:rPr>
              <a:t>Zethembiso B </a:t>
            </a:r>
            <a:r>
              <a:rPr lang="en-US" altLang="en-US" sz="1400" dirty="0">
                <a:solidFill>
                  <a:srgbClr val="002060"/>
                </a:solidFill>
                <a:latin typeface="Arial" panose="020B0604020202020204" pitchFamily="34" charset="0"/>
              </a:rPr>
              <a:t>Ngcobo</a:t>
            </a:r>
          </a:p>
          <a:p>
            <a:pPr algn="r">
              <a:buFont typeface="Arial" panose="020B0604020202020204" pitchFamily="34" charset="0"/>
              <a:buNone/>
            </a:pPr>
            <a:r>
              <a:rPr lang="en-US" altLang="en-US" sz="1400" dirty="0">
                <a:solidFill>
                  <a:srgbClr val="002060"/>
                </a:solidFill>
                <a:latin typeface="Arial" panose="020B0604020202020204" pitchFamily="34" charset="0"/>
              </a:rPr>
              <a:t>Dr </a:t>
            </a:r>
            <a:r>
              <a:rPr lang="en-US" altLang="en-US" sz="1400" dirty="0" smtClean="0">
                <a:solidFill>
                  <a:srgbClr val="002060"/>
                </a:solidFill>
                <a:latin typeface="Arial" panose="020B0604020202020204" pitchFamily="34" charset="0"/>
              </a:rPr>
              <a:t>Delerise Fassom</a:t>
            </a:r>
            <a:endParaRPr lang="en-US" altLang="en-US" sz="1400" dirty="0">
              <a:solidFill>
                <a:srgbClr val="002060"/>
              </a:solidFill>
              <a:latin typeface="Arial" panose="020B0604020202020204" pitchFamily="34" charset="0"/>
            </a:endParaRPr>
          </a:p>
          <a:p>
            <a:pPr algn="r">
              <a:buFont typeface="Arial" panose="020B0604020202020204" pitchFamily="34" charset="0"/>
              <a:buNone/>
            </a:pPr>
            <a:r>
              <a:rPr lang="en-US" altLang="en-US" sz="1400" dirty="0">
                <a:solidFill>
                  <a:srgbClr val="002060"/>
                </a:solidFill>
                <a:latin typeface="Arial" panose="020B0604020202020204" pitchFamily="34" charset="0"/>
              </a:rPr>
              <a:t>Dr </a:t>
            </a:r>
            <a:r>
              <a:rPr lang="en-US" altLang="en-US" sz="1400" dirty="0" smtClean="0">
                <a:solidFill>
                  <a:srgbClr val="002060"/>
                </a:solidFill>
                <a:latin typeface="Arial" panose="020B0604020202020204" pitchFamily="34" charset="0"/>
              </a:rPr>
              <a:t>Deepna </a:t>
            </a:r>
            <a:r>
              <a:rPr lang="en-US" altLang="en-US" sz="1400" dirty="0">
                <a:solidFill>
                  <a:srgbClr val="002060"/>
                </a:solidFill>
                <a:latin typeface="Arial" panose="020B0604020202020204" pitchFamily="34" charset="0"/>
              </a:rPr>
              <a:t>G Lakhoo</a:t>
            </a:r>
          </a:p>
          <a:p>
            <a:pPr algn="r">
              <a:buFont typeface="Arial" panose="020B0604020202020204" pitchFamily="34" charset="0"/>
              <a:buNone/>
            </a:pPr>
            <a:r>
              <a:rPr lang="en-US" altLang="en-US" sz="1400" dirty="0">
                <a:solidFill>
                  <a:srgbClr val="002060"/>
                </a:solidFill>
                <a:latin typeface="Arial" panose="020B0604020202020204" pitchFamily="34" charset="0"/>
              </a:rPr>
              <a:t>Dr </a:t>
            </a:r>
            <a:r>
              <a:rPr lang="en-US" altLang="en-US" sz="1400" dirty="0" smtClean="0">
                <a:solidFill>
                  <a:srgbClr val="002060"/>
                </a:solidFill>
                <a:latin typeface="Arial" panose="020B0604020202020204" pitchFamily="34" charset="0"/>
              </a:rPr>
              <a:t>Kerry </a:t>
            </a:r>
            <a:r>
              <a:rPr lang="en-US" altLang="en-US" sz="1400" dirty="0">
                <a:solidFill>
                  <a:srgbClr val="002060"/>
                </a:solidFill>
                <a:latin typeface="Arial" panose="020B0604020202020204" pitchFamily="34" charset="0"/>
              </a:rPr>
              <a:t>Wilson</a:t>
            </a:r>
          </a:p>
          <a:p>
            <a:pPr algn="r">
              <a:buFont typeface="Arial" panose="020B0604020202020204" pitchFamily="34" charset="0"/>
              <a:buNone/>
            </a:pPr>
            <a:r>
              <a:rPr lang="en-US" altLang="en-US" sz="1400" dirty="0">
                <a:solidFill>
                  <a:srgbClr val="002060"/>
                </a:solidFill>
                <a:latin typeface="Arial" panose="020B0604020202020204" pitchFamily="34" charset="0"/>
              </a:rPr>
              <a:t>Prof </a:t>
            </a:r>
            <a:r>
              <a:rPr lang="en-US" altLang="en-US" sz="1400" dirty="0" smtClean="0">
                <a:solidFill>
                  <a:srgbClr val="002060"/>
                </a:solidFill>
                <a:latin typeface="Arial" panose="020B0604020202020204" pitchFamily="34" charset="0"/>
              </a:rPr>
              <a:t>Jill </a:t>
            </a:r>
            <a:r>
              <a:rPr lang="en-US" altLang="en-US" sz="1400" dirty="0">
                <a:solidFill>
                  <a:srgbClr val="002060"/>
                </a:solidFill>
                <a:latin typeface="Arial" panose="020B0604020202020204" pitchFamily="34" charset="0"/>
              </a:rPr>
              <a:t>Murray </a:t>
            </a:r>
          </a:p>
          <a:p>
            <a:pPr algn="r">
              <a:buFont typeface="Arial" panose="020B0604020202020204" pitchFamily="34" charset="0"/>
              <a:buNone/>
            </a:pPr>
            <a:r>
              <a:rPr lang="en-US" altLang="en-US" sz="1400" b="1" dirty="0">
                <a:solidFill>
                  <a:srgbClr val="002060"/>
                </a:solidFill>
                <a:latin typeface="Arial" panose="020B0604020202020204" pitchFamily="34" charset="0"/>
              </a:rPr>
              <a:t>30 November 2022 </a:t>
            </a:r>
          </a:p>
          <a:p>
            <a:pPr algn="r" eaLnBrk="1" hangingPunct="1">
              <a:spcBef>
                <a:spcPct val="0"/>
              </a:spcBef>
              <a:buFontTx/>
              <a:buNone/>
            </a:pPr>
            <a:endParaRPr lang="en-US" altLang="en-US" sz="1400" b="1" dirty="0">
              <a:solidFill>
                <a:srgbClr val="002060"/>
              </a:solidFill>
              <a:latin typeface="Arial Narrow" panose="020B0606020202030204" pitchFamily="34" charset="0"/>
            </a:endParaRPr>
          </a:p>
          <a:p>
            <a:pPr eaLnBrk="1" hangingPunct="1">
              <a:spcBef>
                <a:spcPct val="0"/>
              </a:spcBef>
              <a:buFontTx/>
              <a:buNone/>
            </a:pPr>
            <a:endParaRPr lang="en-US" altLang="en-US" sz="1000" b="1" dirty="0">
              <a:latin typeface="Arial" panose="020B0604020202020204" pitchFamily="34" charset="0"/>
            </a:endParaRP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0"/>
            <a:ext cx="57610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p:cNvSpPr txBox="1">
            <a:spLocks noChangeArrowheads="1"/>
          </p:cNvSpPr>
          <p:nvPr/>
        </p:nvSpPr>
        <p:spPr bwMode="auto">
          <a:xfrm>
            <a:off x="454025" y="5300663"/>
            <a:ext cx="810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800">
                <a:latin typeface="Harlow Solid Italic" panose="04030604020F02020D02" pitchFamily="82" charset="0"/>
              </a:rPr>
              <a:t>Healthy, Safe, Happy &amp; Sustainable Workplaces</a:t>
            </a:r>
          </a:p>
          <a:p>
            <a:pPr algn="ctr" eaLnBrk="1" hangingPunct="1">
              <a:spcBef>
                <a:spcPct val="0"/>
              </a:spcBef>
              <a:buFontTx/>
              <a:buNone/>
            </a:pPr>
            <a:r>
              <a:rPr lang="en-ZA" altLang="en-US" sz="1800" b="1">
                <a:latin typeface="Arial Narrow" panose="020B0606020202030204" pitchFamily="34" charset="0"/>
              </a:rPr>
              <a:t>PROMOTING DECENT WORK THROUGH CUTTING EDGE RESEARCH, SPECIALISED  SERVICES, INFORMATION, TEACHING AND TRAINING </a:t>
            </a:r>
          </a:p>
        </p:txBody>
      </p:sp>
      <p:pic>
        <p:nvPicPr>
          <p:cNvPr id="30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0243" name="Rectangle 18"/>
          <p:cNvSpPr>
            <a:spLocks noChangeArrowheads="1"/>
          </p:cNvSpPr>
          <p:nvPr/>
        </p:nvSpPr>
        <p:spPr bwMode="auto">
          <a:xfrm>
            <a:off x="285750" y="1357313"/>
            <a:ext cx="85725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endParaRPr lang="en-US" altLang="en-US" sz="1800" b="1" dirty="0" smtClean="0">
              <a:solidFill>
                <a:srgbClr val="000000"/>
              </a:solidFill>
              <a:latin typeface="Arial" panose="020B0604020202020204" pitchFamily="34" charset="0"/>
            </a:endParaRPr>
          </a:p>
          <a:p>
            <a:pPr eaLnBrk="1" hangingPunct="1">
              <a:defRPr/>
            </a:pPr>
            <a:endParaRPr lang="en-US" altLang="en-US" sz="1800" b="1" dirty="0" smtClean="0">
              <a:solidFill>
                <a:srgbClr val="000000"/>
              </a:solidFill>
              <a:latin typeface="Arial" panose="020B0604020202020204" pitchFamily="34" charset="0"/>
            </a:endParaRPr>
          </a:p>
          <a:p>
            <a:pPr marL="0" indent="0" eaLnBrk="1" hangingPunct="1">
              <a:buFont typeface="Arial" panose="020B0604020202020204" pitchFamily="34" charset="0"/>
              <a:buNone/>
              <a:defRPr/>
            </a:pPr>
            <a:endParaRPr lang="en-US" altLang="en-US" sz="1800" b="1" dirty="0" smtClean="0">
              <a:solidFill>
                <a:srgbClr val="000000"/>
              </a:solidFill>
              <a:latin typeface="Arial" panose="020B0604020202020204" pitchFamily="34" charset="0"/>
            </a:endParaRPr>
          </a:p>
        </p:txBody>
      </p:sp>
      <p:sp>
        <p:nvSpPr>
          <p:cNvPr id="24580"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9644A2-1D51-478B-8224-5251034902D7}" type="slidenum">
              <a:rPr lang="en-US" altLang="en-US" sz="1000" smtClean="0">
                <a:solidFill>
                  <a:srgbClr val="000000"/>
                </a:solidFill>
                <a:latin typeface="Arial" panose="020B0604020202020204" pitchFamily="34" charset="0"/>
              </a:rPr>
              <a:pPr>
                <a:spcBef>
                  <a:spcPct val="0"/>
                </a:spcBef>
                <a:buFontTx/>
                <a:buNone/>
              </a:pPr>
              <a:t>10</a:t>
            </a:fld>
            <a:endParaRPr lang="en-US" altLang="en-US" sz="1000" smtClean="0">
              <a:solidFill>
                <a:srgbClr val="000000"/>
              </a:solidFill>
              <a:latin typeface="Arial" panose="020B0604020202020204" pitchFamily="34" charset="0"/>
            </a:endParaRPr>
          </a:p>
        </p:txBody>
      </p:sp>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3779838" y="1035050"/>
            <a:ext cx="1593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6F45"/>
                </a:solidFill>
                <a:latin typeface="Arial" panose="020B0604020202020204" pitchFamily="34" charset="0"/>
              </a:rPr>
              <a:t>SILICOSIS </a:t>
            </a:r>
            <a:r>
              <a:rPr lang="en-US" altLang="en-US" sz="2000" b="1" dirty="0" smtClean="0">
                <a:solidFill>
                  <a:srgbClr val="006F45"/>
                </a:solidFill>
                <a:latin typeface="Arial" panose="020B0604020202020204" pitchFamily="34" charset="0"/>
              </a:rPr>
              <a:t> </a:t>
            </a:r>
            <a:endParaRPr lang="en-ZA" altLang="en-US" sz="1800" dirty="0"/>
          </a:p>
        </p:txBody>
      </p:sp>
      <p:graphicFrame>
        <p:nvGraphicFramePr>
          <p:cNvPr id="24583" name="Chart 6"/>
          <p:cNvGraphicFramePr>
            <a:graphicFrameLocks/>
          </p:cNvGraphicFramePr>
          <p:nvPr>
            <p:extLst>
              <p:ext uri="{D42A27DB-BD31-4B8C-83A1-F6EECF244321}">
                <p14:modId xmlns:p14="http://schemas.microsoft.com/office/powerpoint/2010/main" val="3415478954"/>
              </p:ext>
            </p:extLst>
          </p:nvPr>
        </p:nvGraphicFramePr>
        <p:xfrm>
          <a:off x="920750" y="1584326"/>
          <a:ext cx="7231063" cy="4030721"/>
        </p:xfrm>
        <a:graphic>
          <a:graphicData uri="http://schemas.openxmlformats.org/presentationml/2006/ole">
            <mc:AlternateContent xmlns:mc="http://schemas.openxmlformats.org/markup-compatibility/2006">
              <mc:Choice xmlns:v="urn:schemas-microsoft-com:vml" Requires="v">
                <p:oleObj spid="_x0000_s24604" name="Chart" r:id="rId5" imgW="7236579" imgH="3328704" progId="Excel.Chart.8">
                  <p:embed/>
                </p:oleObj>
              </mc:Choice>
              <mc:Fallback>
                <p:oleObj name="Chart" r:id="rId5" imgW="7236579" imgH="3328704"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0" y="1584326"/>
                        <a:ext cx="7231063" cy="4030721"/>
                      </a:xfrm>
                      <a:prstGeom prst="rect">
                        <a:avLst/>
                      </a:prstGeom>
                      <a:noFill/>
                      <a:ln>
                        <a:noFill/>
                      </a:ln>
                      <a:extLst/>
                    </p:spPr>
                  </p:pic>
                </p:oleObj>
              </mc:Fallback>
            </mc:AlternateContent>
          </a:graphicData>
        </a:graphic>
      </p:graphicFrame>
      <p:sp>
        <p:nvSpPr>
          <p:cNvPr id="24584" name="Rectangle 1"/>
          <p:cNvSpPr>
            <a:spLocks noChangeArrowheads="1"/>
          </p:cNvSpPr>
          <p:nvPr/>
        </p:nvSpPr>
        <p:spPr bwMode="auto">
          <a:xfrm>
            <a:off x="920750" y="5221089"/>
            <a:ext cx="74676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t> </a:t>
            </a:r>
            <a:endParaRPr lang="en-GB" altLang="en-US" sz="1800" b="1" dirty="0" smtClean="0"/>
          </a:p>
          <a:p>
            <a:pPr>
              <a:spcBef>
                <a:spcPct val="0"/>
              </a:spcBef>
              <a:buFontTx/>
              <a:buNone/>
            </a:pPr>
            <a:endParaRPr lang="en-GB" altLang="en-US" sz="1800" b="1" dirty="0"/>
          </a:p>
          <a:p>
            <a:pPr>
              <a:spcBef>
                <a:spcPct val="0"/>
              </a:spcBef>
              <a:buFontTx/>
              <a:buNone/>
            </a:pPr>
            <a:r>
              <a:rPr lang="en-GB" altLang="en-US" sz="1600" b="1" dirty="0" smtClean="0">
                <a:latin typeface="Arial" panose="020B0604020202020204" pitchFamily="34" charset="0"/>
              </a:rPr>
              <a:t>FIGURE 3: </a:t>
            </a:r>
            <a:r>
              <a:rPr lang="en-GB" altLang="en-US" sz="1600" b="1" dirty="0">
                <a:latin typeface="Arial" panose="020B0604020202020204" pitchFamily="34" charset="0"/>
              </a:rPr>
              <a:t>SILICOSIS IN BLACK GOLD MINERS AT AUTOPSY (1975-2020)</a:t>
            </a:r>
            <a:endParaRPr lang="en-ZA" altLang="en-US" sz="1600"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26627" name="Rectangle 18"/>
          <p:cNvSpPr>
            <a:spLocks noChangeArrowheads="1"/>
          </p:cNvSpPr>
          <p:nvPr/>
        </p:nvSpPr>
        <p:spPr bwMode="auto">
          <a:xfrm>
            <a:off x="501774" y="1916832"/>
            <a:ext cx="4070226" cy="339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Ø"/>
            </a:pPr>
            <a:endParaRPr lang="en-ZA" altLang="en-US" sz="2000" dirty="0" smtClean="0">
              <a:latin typeface="Arial" panose="020B0604020202020204" pitchFamily="34" charset="0"/>
            </a:endParaRPr>
          </a:p>
          <a:p>
            <a:pPr algn="just" eaLnBrk="1" hangingPunct="1">
              <a:buFont typeface="Wingdings" panose="05000000000000000000" pitchFamily="2" charset="2"/>
              <a:buChar char="Ø"/>
            </a:pPr>
            <a:r>
              <a:rPr lang="en-ZA" altLang="en-US" sz="2000" dirty="0" smtClean="0">
                <a:latin typeface="Arial" panose="020B0604020202020204" pitchFamily="34" charset="0"/>
              </a:rPr>
              <a:t>Emphysema </a:t>
            </a:r>
            <a:r>
              <a:rPr lang="en-ZA" altLang="en-US" sz="2000" dirty="0">
                <a:latin typeface="Arial" panose="020B0604020202020204" pitchFamily="34" charset="0"/>
              </a:rPr>
              <a:t>remains </a:t>
            </a:r>
            <a:r>
              <a:rPr lang="en-ZA" altLang="en-US" sz="2000" dirty="0" smtClean="0">
                <a:latin typeface="Arial" panose="020B0604020202020204" pitchFamily="34" charset="0"/>
              </a:rPr>
              <a:t>a commonly </a:t>
            </a:r>
            <a:r>
              <a:rPr lang="en-ZA" altLang="en-US" sz="2000" dirty="0">
                <a:latin typeface="Arial" panose="020B0604020202020204" pitchFamily="34" charset="0"/>
              </a:rPr>
              <a:t>diagnosed </a:t>
            </a:r>
            <a:r>
              <a:rPr lang="en-ZA" altLang="en-US" sz="2000" dirty="0" smtClean="0">
                <a:latin typeface="Arial" panose="020B0604020202020204" pitchFamily="34" charset="0"/>
              </a:rPr>
              <a:t>respiratory </a:t>
            </a:r>
            <a:r>
              <a:rPr lang="en-ZA" altLang="en-US" sz="2000" dirty="0">
                <a:latin typeface="Arial" panose="020B0604020202020204" pitchFamily="34" charset="0"/>
              </a:rPr>
              <a:t>disease at autopsy </a:t>
            </a:r>
            <a:r>
              <a:rPr lang="en-ZA" altLang="en-US" sz="2000" dirty="0" smtClean="0">
                <a:latin typeface="Arial" panose="020B0604020202020204" pitchFamily="34" charset="0"/>
              </a:rPr>
              <a:t>(38%).</a:t>
            </a:r>
          </a:p>
          <a:p>
            <a:pPr marL="0" indent="0" algn="just" eaLnBrk="1" hangingPunct="1">
              <a:buNone/>
            </a:pPr>
            <a:endParaRPr lang="en-ZA" altLang="en-US" sz="2000" dirty="0" smtClean="0">
              <a:latin typeface="Arial" panose="020B0604020202020204" pitchFamily="34" charset="0"/>
            </a:endParaRPr>
          </a:p>
          <a:p>
            <a:pPr algn="just" eaLnBrk="1" hangingPunct="1">
              <a:buFont typeface="Wingdings" panose="05000000000000000000" pitchFamily="2" charset="2"/>
              <a:buChar char="Ø"/>
            </a:pPr>
            <a:r>
              <a:rPr lang="en-ZA" altLang="en-US" sz="2000" dirty="0" smtClean="0">
                <a:latin typeface="Arial" panose="020B0604020202020204" pitchFamily="34" charset="0"/>
              </a:rPr>
              <a:t>The </a:t>
            </a:r>
            <a:r>
              <a:rPr lang="en-ZA" altLang="en-US" sz="2000" dirty="0">
                <a:latin typeface="Arial" panose="020B0604020202020204" pitchFamily="34" charset="0"/>
              </a:rPr>
              <a:t>rate of emphysema increased in </a:t>
            </a:r>
            <a:r>
              <a:rPr lang="en-ZA" altLang="en-US" sz="2000" dirty="0" smtClean="0">
                <a:latin typeface="Arial" panose="020B0604020202020204" pitchFamily="34" charset="0"/>
              </a:rPr>
              <a:t>2020.</a:t>
            </a:r>
            <a:endParaRPr lang="en-ZA" altLang="en-US" sz="2000" dirty="0">
              <a:latin typeface="Arial" panose="020B0604020202020204" pitchFamily="34" charset="0"/>
            </a:endParaRPr>
          </a:p>
          <a:p>
            <a:pPr algn="just" eaLnBrk="1" hangingPunct="1">
              <a:buFont typeface="Wingdings" panose="05000000000000000000" pitchFamily="2" charset="2"/>
              <a:buChar char="Ø"/>
            </a:pPr>
            <a:endParaRPr lang="en-ZA" altLang="en-US" dirty="0"/>
          </a:p>
        </p:txBody>
      </p:sp>
      <p:sp>
        <p:nvSpPr>
          <p:cNvPr id="26628"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CED9CE-4239-4147-A611-F3732E167262}" type="slidenum">
              <a:rPr lang="en-US" altLang="en-US" sz="1000" smtClean="0">
                <a:solidFill>
                  <a:srgbClr val="000000"/>
                </a:solidFill>
                <a:latin typeface="Arial" panose="020B0604020202020204" pitchFamily="34" charset="0"/>
              </a:rPr>
              <a:pPr>
                <a:spcBef>
                  <a:spcPct val="0"/>
                </a:spcBef>
                <a:buFontTx/>
                <a:buNone/>
              </a:pPr>
              <a:t>11</a:t>
            </a:fld>
            <a:endParaRPr lang="en-US" altLang="en-US" sz="1000" smtClean="0">
              <a:solidFill>
                <a:srgbClr val="000000"/>
              </a:solidFill>
              <a:latin typeface="Arial" panose="020B0604020202020204" pitchFamily="34" charset="0"/>
            </a:endParaRPr>
          </a:p>
        </p:txBody>
      </p:sp>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2"/>
          <p:cNvSpPr>
            <a:spLocks noChangeArrowheads="1"/>
          </p:cNvSpPr>
          <p:nvPr/>
        </p:nvSpPr>
        <p:spPr bwMode="auto">
          <a:xfrm>
            <a:off x="2411760" y="349548"/>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6F45"/>
                </a:solidFill>
                <a:latin typeface="Arial" panose="020B0604020202020204" pitchFamily="34" charset="0"/>
              </a:rPr>
              <a:t> </a:t>
            </a:r>
          </a:p>
          <a:p>
            <a:pPr algn="ctr" eaLnBrk="1" hangingPunct="1">
              <a:spcBef>
                <a:spcPct val="0"/>
              </a:spcBef>
              <a:buFontTx/>
              <a:buNone/>
            </a:pPr>
            <a:r>
              <a:rPr lang="en-US" altLang="en-US" sz="2000" b="1" dirty="0">
                <a:solidFill>
                  <a:srgbClr val="006F45"/>
                </a:solidFill>
                <a:latin typeface="Arial" panose="020B0604020202020204" pitchFamily="34" charset="0"/>
              </a:rPr>
              <a:t>      </a:t>
            </a:r>
          </a:p>
          <a:p>
            <a:pPr algn="ctr" eaLnBrk="1" hangingPunct="1">
              <a:spcBef>
                <a:spcPct val="0"/>
              </a:spcBef>
              <a:buFontTx/>
              <a:buNone/>
            </a:pPr>
            <a:r>
              <a:rPr lang="en-US" altLang="en-US" sz="2400" b="1" dirty="0">
                <a:solidFill>
                  <a:srgbClr val="006F45"/>
                </a:solidFill>
                <a:latin typeface="Arial" panose="020B0604020202020204" pitchFamily="34" charset="0"/>
              </a:rPr>
              <a:t> </a:t>
            </a:r>
            <a:r>
              <a:rPr lang="en-US" altLang="en-US" sz="2400" b="1" dirty="0" smtClean="0">
                <a:solidFill>
                  <a:srgbClr val="006F45"/>
                </a:solidFill>
                <a:latin typeface="Arial" panose="020B0604020202020204" pitchFamily="34" charset="0"/>
              </a:rPr>
              <a:t> EMPHYSEMA </a:t>
            </a:r>
            <a:endParaRPr lang="en-ZA" altLang="en-US" sz="2400" dirty="0"/>
          </a:p>
        </p:txBody>
      </p:sp>
      <p:pic>
        <p:nvPicPr>
          <p:cNvPr id="2" name="Picture 1"/>
          <p:cNvPicPr>
            <a:picLocks noChangeAspect="1"/>
          </p:cNvPicPr>
          <p:nvPr/>
        </p:nvPicPr>
        <p:blipFill>
          <a:blip r:embed="rId4"/>
          <a:stretch>
            <a:fillRect/>
          </a:stretch>
        </p:blipFill>
        <p:spPr>
          <a:xfrm>
            <a:off x="4932040" y="1988840"/>
            <a:ext cx="3672408" cy="36724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28675" name="Rectangle 18"/>
          <p:cNvSpPr>
            <a:spLocks noChangeArrowheads="1"/>
          </p:cNvSpPr>
          <p:nvPr/>
        </p:nvSpPr>
        <p:spPr bwMode="auto">
          <a:xfrm>
            <a:off x="285750" y="1357313"/>
            <a:ext cx="85725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en-US" altLang="en-US" sz="1800" b="1">
              <a:solidFill>
                <a:srgbClr val="000000"/>
              </a:solidFill>
              <a:latin typeface="Arial" panose="020B0604020202020204" pitchFamily="34" charset="0"/>
            </a:endParaRPr>
          </a:p>
          <a:p>
            <a:pPr eaLnBrk="1" hangingPunct="1"/>
            <a:endParaRPr lang="en-US" altLang="en-US" sz="1800" b="1">
              <a:solidFill>
                <a:srgbClr val="000000"/>
              </a:solidFill>
              <a:latin typeface="Arial" panose="020B0604020202020204" pitchFamily="34" charset="0"/>
            </a:endParaRPr>
          </a:p>
          <a:p>
            <a:pPr eaLnBrk="1" hangingPunct="1"/>
            <a:endParaRPr lang="en-US" altLang="en-US" sz="1800" b="1">
              <a:solidFill>
                <a:srgbClr val="000000"/>
              </a:solidFill>
              <a:latin typeface="Arial" panose="020B0604020202020204" pitchFamily="34" charset="0"/>
            </a:endParaRPr>
          </a:p>
        </p:txBody>
      </p:sp>
      <p:sp>
        <p:nvSpPr>
          <p:cNvPr id="28676"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563041-94F4-4D0D-8516-0741C08FE584}" type="slidenum">
              <a:rPr lang="en-US" altLang="en-US" sz="1000" smtClean="0">
                <a:solidFill>
                  <a:srgbClr val="000000"/>
                </a:solidFill>
                <a:latin typeface="Arial" panose="020B0604020202020204" pitchFamily="34" charset="0"/>
              </a:rPr>
              <a:pPr>
                <a:spcBef>
                  <a:spcPct val="0"/>
                </a:spcBef>
                <a:buFontTx/>
                <a:buNone/>
              </a:pPr>
              <a:t>12</a:t>
            </a:fld>
            <a:endParaRPr lang="en-US" altLang="en-US" sz="1000" smtClean="0">
              <a:solidFill>
                <a:srgbClr val="000000"/>
              </a:solidFill>
              <a:latin typeface="Arial" panose="020B0604020202020204" pitchFamily="34" charset="0"/>
            </a:endParaRPr>
          </a:p>
        </p:txBody>
      </p:sp>
      <p:pic>
        <p:nvPicPr>
          <p:cNvPr id="286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
          <p:cNvSpPr>
            <a:spLocks noChangeArrowheads="1"/>
          </p:cNvSpPr>
          <p:nvPr/>
        </p:nvSpPr>
        <p:spPr bwMode="auto">
          <a:xfrm>
            <a:off x="3151187" y="855960"/>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smtClean="0">
                <a:solidFill>
                  <a:srgbClr val="006F45"/>
                </a:solidFill>
                <a:latin typeface="Arial" panose="020B0604020202020204" pitchFamily="34" charset="0"/>
              </a:rPr>
              <a:t>ASBESTOS-RELATED </a:t>
            </a:r>
            <a:r>
              <a:rPr lang="en-US" altLang="en-US" sz="2400" b="1" dirty="0">
                <a:solidFill>
                  <a:srgbClr val="006F45"/>
                </a:solidFill>
                <a:latin typeface="Arial" panose="020B0604020202020204" pitchFamily="34" charset="0"/>
              </a:rPr>
              <a:t>DISEASES</a:t>
            </a:r>
            <a:endParaRPr lang="en-ZA" altLang="en-US" sz="2400" dirty="0">
              <a:solidFill>
                <a:srgbClr val="000000"/>
              </a:solidFill>
            </a:endParaRPr>
          </a:p>
        </p:txBody>
      </p:sp>
      <p:sp>
        <p:nvSpPr>
          <p:cNvPr id="28679" name="Rectangle 2"/>
          <p:cNvSpPr>
            <a:spLocks noChangeArrowheads="1"/>
          </p:cNvSpPr>
          <p:nvPr/>
        </p:nvSpPr>
        <p:spPr bwMode="auto">
          <a:xfrm>
            <a:off x="341312" y="1341438"/>
            <a:ext cx="84613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0"/>
              </a:spcAft>
              <a:buFont typeface="Wingdings" panose="05000000000000000000" pitchFamily="2" charset="2"/>
              <a:buChar char="Ø"/>
            </a:pPr>
            <a:r>
              <a:rPr lang="en-GB" altLang="en-US" sz="2000" dirty="0">
                <a:latin typeface="Arial" panose="020B0604020202020204" pitchFamily="34" charset="0"/>
                <a:ea typeface="Calibri" panose="020F0502020204030204" pitchFamily="34" charset="0"/>
              </a:rPr>
              <a:t>Forty-four (8%) cases of </a:t>
            </a:r>
            <a:r>
              <a:rPr lang="en-GB" altLang="en-US" sz="2000" dirty="0" smtClean="0">
                <a:latin typeface="Arial" panose="020B0604020202020204" pitchFamily="34" charset="0"/>
                <a:ea typeface="Calibri" panose="020F0502020204030204" pitchFamily="34" charset="0"/>
              </a:rPr>
              <a:t>asbestosis </a:t>
            </a:r>
            <a:r>
              <a:rPr lang="en-GB" altLang="en-US" sz="2000" dirty="0">
                <a:latin typeface="Arial" panose="020B0604020202020204" pitchFamily="34" charset="0"/>
                <a:ea typeface="Calibri" panose="020F0502020204030204" pitchFamily="34" charset="0"/>
              </a:rPr>
              <a:t>were diagnosed. 82% of these workers had worked in the asbestos mining industry and 7% had environmental asbestos exposure.</a:t>
            </a:r>
          </a:p>
          <a:p>
            <a:pPr algn="just">
              <a:lnSpc>
                <a:spcPct val="150000"/>
              </a:lnSpc>
              <a:spcBef>
                <a:spcPct val="0"/>
              </a:spcBef>
              <a:spcAft>
                <a:spcPts val="0"/>
              </a:spcAft>
              <a:buFont typeface="Wingdings" panose="05000000000000000000" pitchFamily="2" charset="2"/>
              <a:buChar char="Ø"/>
            </a:pPr>
            <a:r>
              <a:rPr lang="en-GB" altLang="en-US" sz="2000" dirty="0">
                <a:latin typeface="Arial" panose="020B0604020202020204" pitchFamily="34" charset="0"/>
                <a:ea typeface="Calibri" panose="020F0502020204030204" pitchFamily="34" charset="0"/>
              </a:rPr>
              <a:t>Twenty-seven of the cases were </a:t>
            </a:r>
            <a:r>
              <a:rPr lang="en-GB" altLang="en-US" sz="2000" dirty="0" smtClean="0">
                <a:latin typeface="Arial" panose="020B0604020202020204" pitchFamily="34" charset="0"/>
                <a:ea typeface="Calibri" panose="020F0502020204030204" pitchFamily="34" charset="0"/>
              </a:rPr>
              <a:t>mesothelioma.</a:t>
            </a:r>
            <a:endParaRPr lang="en-GB" altLang="en-US" sz="2000" dirty="0">
              <a:latin typeface="Arial" panose="020B0604020202020204" pitchFamily="34" charset="0"/>
              <a:ea typeface="Calibri" panose="020F0502020204030204" pitchFamily="34" charset="0"/>
            </a:endParaRPr>
          </a:p>
          <a:p>
            <a:pPr algn="just">
              <a:lnSpc>
                <a:spcPct val="150000"/>
              </a:lnSpc>
              <a:spcBef>
                <a:spcPct val="0"/>
              </a:spcBef>
              <a:spcAft>
                <a:spcPts val="0"/>
              </a:spcAft>
              <a:buFont typeface="Wingdings" panose="05000000000000000000" pitchFamily="2" charset="2"/>
              <a:buChar char="Ø"/>
            </a:pPr>
            <a:r>
              <a:rPr lang="en-GB" altLang="en-US" sz="2000" dirty="0">
                <a:latin typeface="Arial" panose="020B0604020202020204" pitchFamily="34" charset="0"/>
                <a:ea typeface="Calibri" panose="020F0502020204030204" pitchFamily="34" charset="0"/>
              </a:rPr>
              <a:t>The rate of asbestosis and mesothelioma increased in </a:t>
            </a:r>
            <a:r>
              <a:rPr lang="en-GB" altLang="en-US" sz="2000" dirty="0" smtClean="0">
                <a:latin typeface="Arial" panose="020B0604020202020204" pitchFamily="34" charset="0"/>
                <a:ea typeface="Calibri" panose="020F0502020204030204" pitchFamily="34" charset="0"/>
              </a:rPr>
              <a:t>2020. </a:t>
            </a:r>
            <a:endParaRPr lang="en-GB" altLang="en-US" sz="2000" dirty="0">
              <a:latin typeface="Arial" panose="020B0604020202020204" pitchFamily="34" charset="0"/>
              <a:ea typeface="Calibri" panose="020F0502020204030204" pitchFamily="34" charset="0"/>
            </a:endParaRPr>
          </a:p>
        </p:txBody>
      </p:sp>
      <p:sp>
        <p:nvSpPr>
          <p:cNvPr id="8" name="Rectangle 2"/>
          <p:cNvSpPr>
            <a:spLocks noChangeArrowheads="1"/>
          </p:cNvSpPr>
          <p:nvPr/>
        </p:nvSpPr>
        <p:spPr bwMode="auto">
          <a:xfrm>
            <a:off x="1850410" y="379254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smtClean="0">
                <a:solidFill>
                  <a:srgbClr val="006F45"/>
                </a:solidFill>
                <a:latin typeface="Arial" panose="020B0604020202020204" pitchFamily="34" charset="0"/>
              </a:rPr>
              <a:t> </a:t>
            </a:r>
            <a:r>
              <a:rPr lang="en-US" altLang="en-US" sz="2400" b="1" dirty="0">
                <a:solidFill>
                  <a:srgbClr val="006F45"/>
                </a:solidFill>
                <a:latin typeface="Arial" panose="020B0604020202020204" pitchFamily="34" charset="0"/>
              </a:rPr>
              <a:t>PRIMARY LUNG CANCER </a:t>
            </a:r>
            <a:endParaRPr lang="en-ZA" altLang="en-US" sz="2400" dirty="0"/>
          </a:p>
        </p:txBody>
      </p:sp>
      <p:sp>
        <p:nvSpPr>
          <p:cNvPr id="2" name="Rectangle 1"/>
          <p:cNvSpPr/>
          <p:nvPr/>
        </p:nvSpPr>
        <p:spPr>
          <a:xfrm>
            <a:off x="396875" y="4147633"/>
            <a:ext cx="8135565" cy="2400657"/>
          </a:xfrm>
          <a:prstGeom prst="rect">
            <a:avLst/>
          </a:prstGeom>
        </p:spPr>
        <p:txBody>
          <a:bodyPr wrap="square">
            <a:spAutoFit/>
          </a:bodyPr>
          <a:lstStyle/>
          <a:p>
            <a:pPr algn="just">
              <a:lnSpc>
                <a:spcPct val="150000"/>
              </a:lnSpc>
              <a:spcAft>
                <a:spcPts val="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rPr>
              <a:t>There were forty-two </a:t>
            </a:r>
            <a:r>
              <a:rPr lang="en-ZA" altLang="en-US" sz="2000" dirty="0" smtClean="0">
                <a:latin typeface="Arial" panose="020B0604020202020204" pitchFamily="34" charset="0"/>
                <a:ea typeface="Calibri" panose="020F0502020204030204" pitchFamily="34" charset="0"/>
              </a:rPr>
              <a:t>(</a:t>
            </a:r>
            <a:r>
              <a:rPr lang="en-ZA" altLang="en-US" sz="2000" dirty="0">
                <a:latin typeface="Arial" panose="020B0604020202020204" pitchFamily="34" charset="0"/>
                <a:ea typeface="Calibri" panose="020F0502020204030204" pitchFamily="34" charset="0"/>
              </a:rPr>
              <a:t>8</a:t>
            </a:r>
            <a:r>
              <a:rPr lang="en-ZA" altLang="en-US" sz="2000" dirty="0" smtClean="0">
                <a:latin typeface="Arial" panose="020B0604020202020204" pitchFamily="34" charset="0"/>
                <a:ea typeface="Calibri" panose="020F0502020204030204" pitchFamily="34" charset="0"/>
              </a:rPr>
              <a:t>%) </a:t>
            </a:r>
            <a:r>
              <a:rPr lang="en-ZA" altLang="en-US" sz="2000" dirty="0" smtClean="0">
                <a:latin typeface="Arial" panose="020B0604020202020204" pitchFamily="34" charset="0"/>
                <a:ea typeface="Calibri" panose="020F0502020204030204" pitchFamily="34" charset="0"/>
              </a:rPr>
              <a:t>cases of primary lung cancer in 2020.</a:t>
            </a:r>
          </a:p>
          <a:p>
            <a:pPr algn="just">
              <a:lnSpc>
                <a:spcPct val="150000"/>
              </a:lnSpc>
              <a:spcAft>
                <a:spcPts val="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rPr>
              <a:t> 40.5% in black miners and </a:t>
            </a:r>
            <a:r>
              <a:rPr lang="en-ZA" altLang="en-US" sz="2000" dirty="0" smtClean="0">
                <a:latin typeface="Arial" panose="020B0604020202020204" pitchFamily="34" charset="0"/>
                <a:ea typeface="Calibri" panose="020F0502020204030204" pitchFamily="34" charset="0"/>
              </a:rPr>
              <a:t>60</a:t>
            </a:r>
            <a:r>
              <a:rPr lang="en-ZA" altLang="en-US" sz="2000" dirty="0" smtClean="0">
                <a:latin typeface="Arial" panose="020B0604020202020204" pitchFamily="34" charset="0"/>
                <a:ea typeface="Calibri" panose="020F0502020204030204" pitchFamily="34" charset="0"/>
              </a:rPr>
              <a:t>% </a:t>
            </a:r>
            <a:r>
              <a:rPr lang="en-ZA" altLang="en-US" sz="2000" dirty="0" smtClean="0">
                <a:latin typeface="Arial" panose="020B0604020202020204" pitchFamily="34" charset="0"/>
                <a:ea typeface="Calibri" panose="020F0502020204030204" pitchFamily="34" charset="0"/>
              </a:rPr>
              <a:t>in white miners.</a:t>
            </a:r>
          </a:p>
          <a:p>
            <a:pPr algn="just">
              <a:lnSpc>
                <a:spcPct val="150000"/>
              </a:lnSpc>
              <a:spcAft>
                <a:spcPts val="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rPr>
              <a:t>Most cases (67%) came from the gold mining industry although the highest rate was from the asbestos mining industry.</a:t>
            </a:r>
          </a:p>
          <a:p>
            <a:pPr algn="just">
              <a:lnSpc>
                <a:spcPct val="150000"/>
              </a:lnSpc>
              <a:spcAft>
                <a:spcPts val="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rPr>
              <a:t>Overall, the rate of lung cancer increased in 2020.</a:t>
            </a:r>
            <a:endParaRPr lang="en-ZA" sz="2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32771"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22216C-B01C-4D46-A971-9FB927E5518B}" type="slidenum">
              <a:rPr lang="en-US" altLang="en-US" sz="1000" smtClean="0">
                <a:solidFill>
                  <a:srgbClr val="000000"/>
                </a:solidFill>
                <a:latin typeface="Arial" panose="020B0604020202020204" pitchFamily="34" charset="0"/>
              </a:rPr>
              <a:pPr>
                <a:spcBef>
                  <a:spcPct val="0"/>
                </a:spcBef>
                <a:buFontTx/>
                <a:buNone/>
              </a:pPr>
              <a:t>13</a:t>
            </a:fld>
            <a:endParaRPr lang="en-US" altLang="en-US" sz="1000" smtClean="0">
              <a:solidFill>
                <a:srgbClr val="000000"/>
              </a:solidFill>
              <a:latin typeface="Arial" panose="020B0604020202020204" pitchFamily="34" charset="0"/>
            </a:endParaRPr>
          </a:p>
        </p:txBody>
      </p:sp>
      <p:pic>
        <p:nvPicPr>
          <p:cNvPr id="327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3203848" y="4752"/>
            <a:ext cx="53972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000" b="1" dirty="0" smtClean="0">
              <a:solidFill>
                <a:srgbClr val="006F45"/>
              </a:solidFill>
              <a:latin typeface="Arial" panose="020B0604020202020204" pitchFamily="34" charset="0"/>
            </a:endParaRPr>
          </a:p>
          <a:p>
            <a:pPr algn="ctr" eaLnBrk="1" hangingPunct="1">
              <a:spcBef>
                <a:spcPct val="0"/>
              </a:spcBef>
              <a:buFontTx/>
              <a:buNone/>
            </a:pPr>
            <a:endParaRPr lang="en-US" altLang="en-US" sz="2000" b="1" dirty="0">
              <a:solidFill>
                <a:srgbClr val="006F45"/>
              </a:solidFill>
              <a:latin typeface="Arial" panose="020B0604020202020204" pitchFamily="34" charset="0"/>
            </a:endParaRPr>
          </a:p>
          <a:p>
            <a:pPr algn="ctr" eaLnBrk="1" hangingPunct="1">
              <a:spcBef>
                <a:spcPct val="0"/>
              </a:spcBef>
              <a:buFontTx/>
              <a:buNone/>
            </a:pPr>
            <a:endParaRPr lang="en-US" altLang="en-US" sz="2000" b="1" dirty="0" smtClean="0">
              <a:solidFill>
                <a:srgbClr val="006F45"/>
              </a:solidFill>
              <a:latin typeface="Arial" panose="020B0604020202020204" pitchFamily="34" charset="0"/>
            </a:endParaRPr>
          </a:p>
          <a:p>
            <a:pPr algn="ctr" eaLnBrk="1" hangingPunct="1">
              <a:spcBef>
                <a:spcPct val="0"/>
              </a:spcBef>
              <a:buFontTx/>
              <a:buNone/>
            </a:pPr>
            <a:r>
              <a:rPr lang="en-US" altLang="en-US" sz="2400" b="1" dirty="0" smtClean="0">
                <a:solidFill>
                  <a:srgbClr val="006F45"/>
                </a:solidFill>
                <a:latin typeface="Arial" panose="020B0604020202020204" pitchFamily="34" charset="0"/>
              </a:rPr>
              <a:t>AUTOPSY </a:t>
            </a:r>
            <a:r>
              <a:rPr lang="en-US" altLang="en-US" sz="2400" b="1" dirty="0">
                <a:solidFill>
                  <a:srgbClr val="006F45"/>
                </a:solidFill>
                <a:latin typeface="Arial" panose="020B0604020202020204" pitchFamily="34" charset="0"/>
              </a:rPr>
              <a:t>FINDINGS IN WOMEN</a:t>
            </a:r>
            <a:endParaRPr lang="en-ZA" altLang="en-US" sz="2400" dirty="0"/>
          </a:p>
        </p:txBody>
      </p:sp>
      <p:sp>
        <p:nvSpPr>
          <p:cNvPr id="32774" name="Rectangle 1"/>
          <p:cNvSpPr>
            <a:spLocks noChangeArrowheads="1"/>
          </p:cNvSpPr>
          <p:nvPr/>
        </p:nvSpPr>
        <p:spPr bwMode="auto">
          <a:xfrm>
            <a:off x="214312" y="1724806"/>
            <a:ext cx="8715375"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spcAft>
                <a:spcPts val="80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History </a:t>
            </a:r>
            <a:r>
              <a:rPr lang="en-ZA" altLang="en-US" sz="2000" dirty="0">
                <a:latin typeface="Arial" panose="020B0604020202020204" pitchFamily="34" charset="0"/>
                <a:ea typeface="Calibri" panose="020F0502020204030204" pitchFamily="34" charset="0"/>
                <a:cs typeface="Times New Roman" panose="02020603050405020304" pitchFamily="18" charset="0"/>
              </a:rPr>
              <a:t>of occupational exposure was noted in </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86%.</a:t>
            </a:r>
          </a:p>
          <a:p>
            <a:pPr algn="just">
              <a:lnSpc>
                <a:spcPct val="150000"/>
              </a:lnSpc>
              <a:spcBef>
                <a:spcPct val="0"/>
              </a:spcBef>
              <a:spcAft>
                <a:spcPts val="800"/>
              </a:spcAft>
              <a:buFont typeface="Wingdings" panose="05000000000000000000" pitchFamily="2" charset="2"/>
              <a:buChar char="Ø"/>
            </a:pPr>
            <a:endParaRPr lang="en-ZA" altLang="en-US" sz="20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spcAft>
                <a:spcPts val="800"/>
              </a:spcAft>
              <a:buFont typeface="Wingdings" panose="05000000000000000000" pitchFamily="2" charset="2"/>
              <a:buChar char="Ø"/>
            </a:pPr>
            <a:r>
              <a:rPr lang="en-ZA" altLang="en-US" sz="2000" dirty="0">
                <a:latin typeface="Arial" panose="020B0604020202020204" pitchFamily="34" charset="0"/>
                <a:ea typeface="Calibri" panose="020F0502020204030204" pitchFamily="34" charset="0"/>
                <a:cs typeface="Times New Roman" panose="02020603050405020304" pitchFamily="18" charset="0"/>
              </a:rPr>
              <a:t>M</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ajority had </a:t>
            </a:r>
            <a:r>
              <a:rPr lang="en-ZA" altLang="en-US" sz="2000" dirty="0">
                <a:latin typeface="Arial" panose="020B0604020202020204" pitchFamily="34" charset="0"/>
                <a:ea typeface="Calibri" panose="020F0502020204030204" pitchFamily="34" charset="0"/>
                <a:cs typeface="Times New Roman" panose="02020603050405020304" pitchFamily="18" charset="0"/>
              </a:rPr>
              <a:t>a history of working in the asbestos industry </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55%, 17% </a:t>
            </a:r>
            <a:r>
              <a:rPr lang="en-ZA" altLang="en-US" sz="2000" dirty="0">
                <a:latin typeface="Arial" panose="020B0604020202020204" pitchFamily="34" charset="0"/>
                <a:ea typeface="Calibri" panose="020F0502020204030204" pitchFamily="34" charset="0"/>
                <a:cs typeface="Times New Roman" panose="02020603050405020304" pitchFamily="18" charset="0"/>
              </a:rPr>
              <a:t>in ‘other mining sectors, and </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14% </a:t>
            </a:r>
            <a:r>
              <a:rPr lang="en-ZA" altLang="en-US" sz="2000" dirty="0">
                <a:latin typeface="Arial" panose="020B0604020202020204" pitchFamily="34" charset="0"/>
                <a:ea typeface="Calibri" panose="020F0502020204030204" pitchFamily="34" charset="0"/>
                <a:cs typeface="Times New Roman" panose="02020603050405020304" pitchFamily="18" charset="0"/>
              </a:rPr>
              <a:t>in the gold </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industry. The </a:t>
            </a:r>
            <a:r>
              <a:rPr lang="en-ZA" altLang="en-US" sz="2000" dirty="0">
                <a:latin typeface="Arial" panose="020B0604020202020204" pitchFamily="34" charset="0"/>
                <a:ea typeface="Calibri" panose="020F0502020204030204" pitchFamily="34" charset="0"/>
                <a:cs typeface="Times New Roman" panose="02020603050405020304" pitchFamily="18" charset="0"/>
              </a:rPr>
              <a:t>remainder had environmental asbestos exposure (</a:t>
            </a: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14%). </a:t>
            </a:r>
          </a:p>
          <a:p>
            <a:pPr marL="0" indent="0" algn="just">
              <a:lnSpc>
                <a:spcPct val="150000"/>
              </a:lnSpc>
              <a:spcBef>
                <a:spcPct val="0"/>
              </a:spcBef>
              <a:spcAft>
                <a:spcPts val="800"/>
              </a:spcAft>
              <a:buNone/>
            </a:pPr>
            <a:endParaRPr lang="en-ZA" alt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ct val="0"/>
              </a:spcBef>
              <a:spcAft>
                <a:spcPts val="800"/>
              </a:spcAft>
              <a:buFont typeface="Wingdings" panose="05000000000000000000" pitchFamily="2" charset="2"/>
              <a:buChar char="Ø"/>
            </a:pPr>
            <a:r>
              <a:rPr lang="en-ZA" alt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ZA" altLang="en-US" sz="2000" dirty="0">
                <a:latin typeface="Arial" panose="020B0604020202020204" pitchFamily="34" charset="0"/>
                <a:ea typeface="Calibri" panose="020F0502020204030204" pitchFamily="34" charset="0"/>
                <a:cs typeface="Times New Roman" panose="02020603050405020304" pitchFamily="18" charset="0"/>
              </a:rPr>
              <a:t>Pulmonary TB, mesothelioma, and asbestosis remained the most common occupational diseases in women between 2019 and 2020.</a:t>
            </a:r>
            <a:endParaRPr lang="en-ZA" altLang="en-US" sz="2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38915" name="Rectangle 18"/>
          <p:cNvSpPr>
            <a:spLocks noChangeArrowheads="1"/>
          </p:cNvSpPr>
          <p:nvPr/>
        </p:nvSpPr>
        <p:spPr bwMode="auto">
          <a:xfrm>
            <a:off x="285750" y="1262063"/>
            <a:ext cx="8572500" cy="58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Wingdings" panose="05000000000000000000" pitchFamily="2" charset="2"/>
              <a:buChar char="Ø"/>
            </a:pPr>
            <a:r>
              <a:rPr lang="en-ZA" altLang="en-US" sz="2000" dirty="0" smtClean="0">
                <a:latin typeface="Arial" panose="020B0604020202020204" pitchFamily="34" charset="0"/>
              </a:rPr>
              <a:t>In </a:t>
            </a:r>
            <a:r>
              <a:rPr lang="en-ZA" altLang="en-US" sz="2000" dirty="0">
                <a:latin typeface="Arial" panose="020B0604020202020204" pitchFamily="34" charset="0"/>
              </a:rPr>
              <a:t>2020, there was a 26% decrease in the </a:t>
            </a:r>
            <a:r>
              <a:rPr lang="en-ZA" altLang="en-US" sz="2000" dirty="0" smtClean="0">
                <a:latin typeface="Arial" panose="020B0604020202020204" pitchFamily="34" charset="0"/>
              </a:rPr>
              <a:t>number of cases received, possibly due to COVID-19.</a:t>
            </a:r>
          </a:p>
          <a:p>
            <a:pPr marL="0" indent="0" algn="just" eaLnBrk="1" hangingPunct="1">
              <a:buNone/>
            </a:pPr>
            <a:endParaRPr lang="en-ZA" altLang="en-US" sz="2000" dirty="0" smtClean="0">
              <a:latin typeface="Arial" panose="020B0604020202020204" pitchFamily="34" charset="0"/>
            </a:endParaRPr>
          </a:p>
          <a:p>
            <a:pPr marL="447675" indent="-447675" algn="just">
              <a:spcAft>
                <a:spcPts val="0"/>
              </a:spcAft>
              <a:buFont typeface="Wingdings" panose="05000000000000000000" pitchFamily="2" charset="2"/>
              <a:buChar char="Ø"/>
            </a:pPr>
            <a:r>
              <a:rPr lang="en-ZA" altLang="en-US" sz="2000" dirty="0">
                <a:latin typeface="Arial" panose="020B0604020202020204" pitchFamily="34" charset="0"/>
              </a:rPr>
              <a:t>Overall most occupational respiratory diseases decreased in 2020 but levels remain a cause for concern</a:t>
            </a:r>
            <a:r>
              <a:rPr lang="en-ZA" altLang="en-US" sz="2000" dirty="0" smtClean="0">
                <a:latin typeface="Arial" panose="020B0604020202020204" pitchFamily="34" charset="0"/>
              </a:rPr>
              <a:t>.</a:t>
            </a:r>
          </a:p>
          <a:p>
            <a:pPr marL="0" indent="0" algn="just">
              <a:spcAft>
                <a:spcPts val="0"/>
              </a:spcAft>
              <a:buNone/>
            </a:pPr>
            <a:endParaRPr lang="en-ZA" altLang="en-US" sz="2000" dirty="0" smtClean="0">
              <a:latin typeface="Arial" panose="020B0604020202020204" pitchFamily="34" charset="0"/>
            </a:endParaRPr>
          </a:p>
          <a:p>
            <a:pPr marL="0" indent="0" algn="just">
              <a:spcAft>
                <a:spcPts val="0"/>
              </a:spcAft>
              <a:buNone/>
            </a:pPr>
            <a:endParaRPr lang="en-ZA" altLang="en-US" sz="2000" dirty="0">
              <a:latin typeface="Arial" panose="020B0604020202020204" pitchFamily="34" charset="0"/>
            </a:endParaRPr>
          </a:p>
          <a:p>
            <a:pPr marL="447675" indent="-447675" algn="just">
              <a:spcAft>
                <a:spcPts val="0"/>
              </a:spcAft>
              <a:buFont typeface="Wingdings" panose="05000000000000000000" pitchFamily="2" charset="2"/>
              <a:buChar char="Ø"/>
            </a:pPr>
            <a:r>
              <a:rPr lang="en-ZA" altLang="en-US" sz="2000" dirty="0">
                <a:latin typeface="Arial" panose="020B0604020202020204" pitchFamily="34" charset="0"/>
              </a:rPr>
              <a:t>The most common commodities associated with </a:t>
            </a:r>
            <a:r>
              <a:rPr lang="en-ZA" altLang="en-US" sz="2000" dirty="0" smtClean="0">
                <a:latin typeface="Arial" panose="020B0604020202020204" pitchFamily="34" charset="0"/>
              </a:rPr>
              <a:t>disease/s </a:t>
            </a:r>
            <a:r>
              <a:rPr lang="en-ZA" altLang="en-US" sz="2000" dirty="0">
                <a:latin typeface="Arial" panose="020B0604020202020204" pitchFamily="34" charset="0"/>
              </a:rPr>
              <a:t>were gold and asbestos mining</a:t>
            </a:r>
            <a:r>
              <a:rPr lang="en-ZA" altLang="en-US" sz="2000" dirty="0" smtClean="0">
                <a:latin typeface="Arial" panose="020B0604020202020204" pitchFamily="34" charset="0"/>
              </a:rPr>
              <a:t>.</a:t>
            </a:r>
          </a:p>
          <a:p>
            <a:pPr marL="0" indent="0" algn="just">
              <a:spcAft>
                <a:spcPts val="0"/>
              </a:spcAft>
              <a:buNone/>
            </a:pPr>
            <a:endParaRPr lang="en-ZA" altLang="en-US" sz="2000" dirty="0">
              <a:latin typeface="Arial" panose="020B0604020202020204" pitchFamily="34" charset="0"/>
            </a:endParaRPr>
          </a:p>
          <a:p>
            <a:pPr marL="447675" indent="-447675" algn="just">
              <a:spcAft>
                <a:spcPts val="0"/>
              </a:spcAft>
              <a:buFont typeface="Wingdings" panose="05000000000000000000" pitchFamily="2" charset="2"/>
              <a:buChar char="Ø"/>
            </a:pPr>
            <a:r>
              <a:rPr lang="en-ZA" altLang="en-US" sz="2000" dirty="0" smtClean="0">
                <a:latin typeface="Arial" panose="020B0604020202020204" pitchFamily="34" charset="0"/>
              </a:rPr>
              <a:t>Differences in race </a:t>
            </a:r>
            <a:r>
              <a:rPr lang="en-ZA" altLang="en-US" sz="2000" dirty="0">
                <a:latin typeface="Arial" panose="020B0604020202020204" pitchFamily="34" charset="0"/>
              </a:rPr>
              <a:t>seen may be attributed to the historical bias in referral, access and </a:t>
            </a:r>
            <a:r>
              <a:rPr lang="en-ZA" altLang="en-US" sz="2000" dirty="0" smtClean="0">
                <a:latin typeface="Arial" panose="020B0604020202020204" pitchFamily="34" charset="0"/>
              </a:rPr>
              <a:t>awareness</a:t>
            </a:r>
            <a:r>
              <a:rPr lang="en-ZA" altLang="en-US" sz="2000" dirty="0" smtClean="0">
                <a:latin typeface="Arial" panose="020B0604020202020204" pitchFamily="34" charset="0"/>
              </a:rPr>
              <a:t>.</a:t>
            </a:r>
          </a:p>
          <a:p>
            <a:pPr marL="0" indent="0" algn="just">
              <a:spcAft>
                <a:spcPts val="0"/>
              </a:spcAft>
              <a:buNone/>
            </a:pPr>
            <a:endParaRPr lang="en-ZA" altLang="en-US" sz="2000" dirty="0" smtClean="0">
              <a:latin typeface="Arial" panose="020B0604020202020204" pitchFamily="34" charset="0"/>
            </a:endParaRPr>
          </a:p>
          <a:p>
            <a:pPr marL="447675" indent="-447675" algn="just">
              <a:spcAft>
                <a:spcPts val="0"/>
              </a:spcAft>
              <a:buFont typeface="Wingdings" panose="05000000000000000000" pitchFamily="2" charset="2"/>
              <a:buChar char="Ø"/>
            </a:pPr>
            <a:r>
              <a:rPr lang="en-ZA" altLang="en-US" sz="2000" dirty="0" smtClean="0">
                <a:latin typeface="Arial" panose="020B0604020202020204" pitchFamily="34" charset="0"/>
              </a:rPr>
              <a:t>The </a:t>
            </a:r>
            <a:r>
              <a:rPr lang="en-ZA" altLang="en-US" sz="2000" dirty="0">
                <a:latin typeface="Arial" panose="020B0604020202020204" pitchFamily="34" charset="0"/>
              </a:rPr>
              <a:t>COVID pandemic does not seem to have altered the trends and rates of occupational cardio-respiratory diseases in 2020.</a:t>
            </a:r>
          </a:p>
          <a:p>
            <a:pPr marL="447675" indent="-447675" algn="just">
              <a:spcAft>
                <a:spcPts val="0"/>
              </a:spcAft>
              <a:buFont typeface="Wingdings" panose="05000000000000000000" pitchFamily="2" charset="2"/>
              <a:buChar char="Ø"/>
            </a:pPr>
            <a:endParaRPr lang="en-ZA" altLang="en-US" sz="2000" baseline="30000" dirty="0">
              <a:latin typeface="Arial" panose="020B0604020202020204" pitchFamily="34" charset="0"/>
            </a:endParaRPr>
          </a:p>
          <a:p>
            <a:pPr marL="0" indent="0" algn="just" eaLnBrk="1" hangingPunct="1">
              <a:buNone/>
            </a:pPr>
            <a:endParaRPr lang="en-ZA" altLang="en-US" sz="1800" dirty="0">
              <a:latin typeface="Arial" panose="020B0604020202020204" pitchFamily="34" charset="0"/>
            </a:endParaRPr>
          </a:p>
        </p:txBody>
      </p:sp>
      <p:sp>
        <p:nvSpPr>
          <p:cNvPr id="38916"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5DD5DC-A503-4C78-AD43-2501E9E41FB1}" type="slidenum">
              <a:rPr lang="en-US" altLang="en-US" sz="1000" smtClean="0">
                <a:solidFill>
                  <a:srgbClr val="000000"/>
                </a:solidFill>
                <a:latin typeface="Arial" panose="020B0604020202020204" pitchFamily="34" charset="0"/>
              </a:rPr>
              <a:pPr>
                <a:spcBef>
                  <a:spcPct val="0"/>
                </a:spcBef>
                <a:buFontTx/>
                <a:buNone/>
              </a:pPr>
              <a:t>14</a:t>
            </a:fld>
            <a:endParaRPr lang="en-US" altLang="en-US" sz="1000" smtClean="0">
              <a:solidFill>
                <a:srgbClr val="000000"/>
              </a:solidFill>
              <a:latin typeface="Arial" panose="020B0604020202020204" pitchFamily="34" charset="0"/>
            </a:endParaRPr>
          </a:p>
        </p:txBody>
      </p:sp>
      <p:pic>
        <p:nvPicPr>
          <p:cNvPr id="389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p:cNvSpPr>
            <a:spLocks noChangeArrowheads="1"/>
          </p:cNvSpPr>
          <p:nvPr/>
        </p:nvSpPr>
        <p:spPr bwMode="auto">
          <a:xfrm>
            <a:off x="3363027" y="647653"/>
            <a:ext cx="5253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6F45"/>
                </a:solidFill>
                <a:latin typeface="Arial" panose="020B0604020202020204" pitchFamily="34" charset="0"/>
              </a:rPr>
              <a:t> </a:t>
            </a:r>
            <a:r>
              <a:rPr lang="en-US" altLang="en-US" sz="2400" b="1" dirty="0">
                <a:solidFill>
                  <a:srgbClr val="006F45"/>
                </a:solidFill>
                <a:latin typeface="Arial" panose="020B0604020202020204" pitchFamily="34" charset="0"/>
              </a:rPr>
              <a:t>DISCUSSION AND CONCLUSION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43011" name="Rectangle 18"/>
          <p:cNvSpPr>
            <a:spLocks noChangeArrowheads="1"/>
          </p:cNvSpPr>
          <p:nvPr/>
        </p:nvSpPr>
        <p:spPr bwMode="auto">
          <a:xfrm>
            <a:off x="285750" y="1357313"/>
            <a:ext cx="8572500" cy="44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ZA" altLang="en-US" sz="1600" smtClean="0">
                <a:latin typeface="Arial" panose="020B0604020202020204" pitchFamily="34" charset="0"/>
              </a:rPr>
              <a:t>1. Ross </a:t>
            </a:r>
            <a:r>
              <a:rPr lang="en-ZA" altLang="en-US" sz="1600" dirty="0">
                <a:latin typeface="Arial" panose="020B0604020202020204" pitchFamily="34" charset="0"/>
              </a:rPr>
              <a:t>MH, Murray J. Occupational respiratory disease in mining. </a:t>
            </a:r>
            <a:r>
              <a:rPr lang="en-ZA" altLang="en-US" sz="1600" dirty="0" err="1">
                <a:latin typeface="Arial" panose="020B0604020202020204" pitchFamily="34" charset="0"/>
              </a:rPr>
              <a:t>Occup</a:t>
            </a:r>
            <a:r>
              <a:rPr lang="en-ZA" altLang="en-US" sz="1600" dirty="0">
                <a:latin typeface="Arial" panose="020B0604020202020204" pitchFamily="34" charset="0"/>
              </a:rPr>
              <a:t> Med (</a:t>
            </a:r>
            <a:r>
              <a:rPr lang="en-ZA" altLang="en-US" sz="1600" dirty="0" err="1">
                <a:latin typeface="Arial" panose="020B0604020202020204" pitchFamily="34" charset="0"/>
              </a:rPr>
              <a:t>Lond</a:t>
            </a:r>
            <a:r>
              <a:rPr lang="en-ZA" altLang="en-US" sz="1600" dirty="0">
                <a:latin typeface="Arial" panose="020B0604020202020204" pitchFamily="34" charset="0"/>
              </a:rPr>
              <a:t>). 2004 Aug;54(5):304-10. </a:t>
            </a:r>
            <a:r>
              <a:rPr lang="en-ZA" altLang="en-US" sz="1600" dirty="0" err="1">
                <a:latin typeface="Arial" panose="020B0604020202020204" pitchFamily="34" charset="0"/>
              </a:rPr>
              <a:t>doi</a:t>
            </a:r>
            <a:r>
              <a:rPr lang="en-ZA" altLang="en-US" sz="1600" dirty="0">
                <a:latin typeface="Arial" panose="020B0604020202020204" pitchFamily="34" charset="0"/>
              </a:rPr>
              <a:t>: 10.1093/</a:t>
            </a:r>
            <a:r>
              <a:rPr lang="en-ZA" altLang="en-US" sz="1600" dirty="0" err="1">
                <a:latin typeface="Arial" panose="020B0604020202020204" pitchFamily="34" charset="0"/>
              </a:rPr>
              <a:t>occmed</a:t>
            </a:r>
            <a:r>
              <a:rPr lang="en-ZA" altLang="en-US" sz="1600" dirty="0">
                <a:latin typeface="Arial" panose="020B0604020202020204" pitchFamily="34" charset="0"/>
              </a:rPr>
              <a:t>/kqh073. PMID: 15289586.</a:t>
            </a:r>
          </a:p>
          <a:p>
            <a:pPr algn="just">
              <a:buNone/>
            </a:pPr>
            <a:endParaRPr lang="en-ZA" altLang="en-US" sz="1600" dirty="0" smtClean="0">
              <a:latin typeface="Arial" panose="020B0604020202020204" pitchFamily="34" charset="0"/>
            </a:endParaRPr>
          </a:p>
          <a:p>
            <a:pPr algn="just">
              <a:buFont typeface="Arial" panose="020B0604020202020204" pitchFamily="34" charset="0"/>
              <a:buNone/>
            </a:pPr>
            <a:r>
              <a:rPr lang="en-ZA" altLang="en-US" sz="1600" dirty="0" smtClean="0">
                <a:latin typeface="Arial" panose="020B0604020202020204" pitchFamily="34" charset="0"/>
              </a:rPr>
              <a:t>2</a:t>
            </a:r>
            <a:r>
              <a:rPr lang="en-ZA" altLang="en-US" sz="1600" dirty="0">
                <a:latin typeface="Arial" panose="020B0604020202020204" pitchFamily="34" charset="0"/>
              </a:rPr>
              <a:t>. South Africa, Department of Health. Occupational Disease in Mines and Works Act, 1973 (Act N0. 78 of 1973). Government Printer: Pretoria;1973</a:t>
            </a:r>
            <a:r>
              <a:rPr lang="en-ZA" altLang="en-US" sz="1600" dirty="0" smtClean="0">
                <a:latin typeface="Arial" panose="020B0604020202020204" pitchFamily="34" charset="0"/>
              </a:rPr>
              <a:t>.</a:t>
            </a:r>
          </a:p>
          <a:p>
            <a:pPr algn="just">
              <a:buFont typeface="Arial" panose="020B0604020202020204" pitchFamily="34" charset="0"/>
              <a:buNone/>
            </a:pPr>
            <a:endParaRPr lang="en-ZA" altLang="en-US" sz="1600" dirty="0">
              <a:latin typeface="Arial" panose="020B0604020202020204" pitchFamily="34" charset="0"/>
            </a:endParaRPr>
          </a:p>
          <a:p>
            <a:pPr algn="just">
              <a:buFont typeface="Arial" panose="020B0604020202020204" pitchFamily="34" charset="0"/>
              <a:buNone/>
            </a:pPr>
            <a:r>
              <a:rPr lang="en-ZA" altLang="en-US" sz="1600" dirty="0">
                <a:latin typeface="Arial" panose="020B0604020202020204" pitchFamily="34" charset="0"/>
              </a:rPr>
              <a:t>3. </a:t>
            </a:r>
            <a:r>
              <a:rPr lang="en-ZA" altLang="en-US" sz="1600" dirty="0">
                <a:latin typeface="Arial" panose="020B0604020202020204" pitchFamily="34" charset="0"/>
                <a:hlinkClick r:id="rId3"/>
              </a:rPr>
              <a:t>Murray</a:t>
            </a:r>
            <a:r>
              <a:rPr lang="en-ZA" altLang="en-US" sz="1600" dirty="0">
                <a:latin typeface="Arial" panose="020B0604020202020204" pitchFamily="34" charset="0"/>
              </a:rPr>
              <a:t> J</a:t>
            </a:r>
            <a:r>
              <a:rPr lang="en-ZA" altLang="en-US" sz="1600" baseline="30000" dirty="0">
                <a:latin typeface="Arial" panose="020B0604020202020204" pitchFamily="34" charset="0"/>
              </a:rPr>
              <a:t> </a:t>
            </a:r>
            <a:r>
              <a:rPr lang="en-ZA" altLang="en-US" sz="1600" dirty="0">
                <a:latin typeface="Arial" panose="020B0604020202020204" pitchFamily="34" charset="0"/>
              </a:rPr>
              <a:t>, </a:t>
            </a:r>
            <a:r>
              <a:rPr lang="en-ZA" altLang="en-US" sz="1600" dirty="0">
                <a:latin typeface="Arial" panose="020B0604020202020204" pitchFamily="34" charset="0"/>
                <a:hlinkClick r:id="rId4"/>
              </a:rPr>
              <a:t>Davies</a:t>
            </a:r>
            <a:r>
              <a:rPr lang="en-ZA" altLang="en-US" sz="1600" dirty="0">
                <a:latin typeface="Arial" panose="020B0604020202020204" pitchFamily="34" charset="0"/>
              </a:rPr>
              <a:t> T, </a:t>
            </a:r>
            <a:r>
              <a:rPr lang="en-ZA" altLang="en-US" sz="1600" dirty="0">
                <a:latin typeface="Arial" panose="020B0604020202020204" pitchFamily="34" charset="0"/>
                <a:hlinkClick r:id="rId5"/>
              </a:rPr>
              <a:t>Rees</a:t>
            </a:r>
            <a:r>
              <a:rPr lang="en-ZA" altLang="en-US" sz="1600" dirty="0">
                <a:latin typeface="Arial" panose="020B0604020202020204" pitchFamily="34" charset="0"/>
              </a:rPr>
              <a:t> D. Occupational lung disease in the South African mining industry: Research and policy implementation. </a:t>
            </a:r>
            <a:r>
              <a:rPr lang="en-ZA" altLang="en-US" sz="1600" dirty="0">
                <a:latin typeface="Arial" panose="020B0604020202020204" pitchFamily="34" charset="0"/>
                <a:hlinkClick r:id="rId6"/>
              </a:rPr>
              <a:t>Journal of Public Health Policy</a:t>
            </a:r>
            <a:r>
              <a:rPr lang="en-ZA" altLang="en-US" sz="1600" dirty="0">
                <a:latin typeface="Arial" panose="020B0604020202020204" pitchFamily="34" charset="0"/>
              </a:rPr>
              <a:t> 32 Suppl. 2011; 1(1):S65-79. DOI:</a:t>
            </a:r>
            <a:r>
              <a:rPr lang="en-ZA" altLang="en-US" sz="1600" dirty="0">
                <a:latin typeface="Arial" panose="020B0604020202020204" pitchFamily="34" charset="0"/>
                <a:hlinkClick r:id="rId7"/>
              </a:rPr>
              <a:t>10.1057/jphp.2011.25</a:t>
            </a:r>
            <a:r>
              <a:rPr lang="en-ZA" altLang="en-US" sz="1600" dirty="0" smtClean="0">
                <a:latin typeface="Arial" panose="020B0604020202020204" pitchFamily="34" charset="0"/>
              </a:rPr>
              <a:t>.</a:t>
            </a:r>
          </a:p>
          <a:p>
            <a:pPr algn="just">
              <a:buFont typeface="Arial" panose="020B0604020202020204" pitchFamily="34" charset="0"/>
              <a:buNone/>
            </a:pPr>
            <a:endParaRPr lang="en-ZA" altLang="en-US" sz="1600" dirty="0">
              <a:latin typeface="Arial" panose="020B0604020202020204" pitchFamily="34" charset="0"/>
            </a:endParaRPr>
          </a:p>
          <a:p>
            <a:pPr algn="just">
              <a:buFont typeface="Arial" panose="020B0604020202020204" pitchFamily="34" charset="0"/>
              <a:buNone/>
            </a:pPr>
            <a:r>
              <a:rPr lang="en-ZA" altLang="en-US" sz="1600" dirty="0">
                <a:latin typeface="Arial" panose="020B0604020202020204" pitchFamily="34" charset="0"/>
              </a:rPr>
              <a:t>4. Ndlovu N, Nelson G, </a:t>
            </a:r>
            <a:r>
              <a:rPr lang="en-ZA" altLang="en-US" sz="1600" dirty="0" err="1">
                <a:latin typeface="Arial" panose="020B0604020202020204" pitchFamily="34" charset="0"/>
              </a:rPr>
              <a:t>Vorajee</a:t>
            </a:r>
            <a:r>
              <a:rPr lang="en-ZA" altLang="en-US" sz="1600" dirty="0">
                <a:latin typeface="Arial" panose="020B0604020202020204" pitchFamily="34" charset="0"/>
              </a:rPr>
              <a:t> N, Murray J. 38 years of autopsy findings in South African mine workers. Am J </a:t>
            </a:r>
            <a:r>
              <a:rPr lang="en-ZA" altLang="en-US" sz="1600" dirty="0" err="1">
                <a:latin typeface="Arial" panose="020B0604020202020204" pitchFamily="34" charset="0"/>
              </a:rPr>
              <a:t>Ind</a:t>
            </a:r>
            <a:r>
              <a:rPr lang="en-ZA" altLang="en-US" sz="1600" dirty="0">
                <a:latin typeface="Arial" panose="020B0604020202020204" pitchFamily="34" charset="0"/>
              </a:rPr>
              <a:t> Med. 2016; 59(4):307-314. </a:t>
            </a:r>
            <a:r>
              <a:rPr lang="en-ZA" altLang="en-US" sz="1600" dirty="0">
                <a:latin typeface="Arial" panose="020B0604020202020204" pitchFamily="34" charset="0"/>
                <a:hlinkClick r:id="rId8"/>
              </a:rPr>
              <a:t>https://doi.org/10.1002/ajim.22574</a:t>
            </a:r>
            <a:r>
              <a:rPr lang="en-ZA" altLang="en-US" sz="1600" dirty="0">
                <a:latin typeface="Arial" panose="020B0604020202020204" pitchFamily="34" charset="0"/>
              </a:rPr>
              <a:t>5. </a:t>
            </a:r>
            <a:endParaRPr lang="en-ZA" altLang="en-US" sz="1600" dirty="0" smtClean="0">
              <a:latin typeface="Arial" panose="020B0604020202020204" pitchFamily="34" charset="0"/>
            </a:endParaRPr>
          </a:p>
          <a:p>
            <a:pPr algn="just">
              <a:buFont typeface="Arial" panose="020B0604020202020204" pitchFamily="34" charset="0"/>
              <a:buNone/>
            </a:pPr>
            <a:endParaRPr lang="en-ZA" altLang="en-US" sz="1600" dirty="0">
              <a:latin typeface="Arial" panose="020B0604020202020204" pitchFamily="34" charset="0"/>
            </a:endParaRPr>
          </a:p>
          <a:p>
            <a:pPr algn="just">
              <a:buFont typeface="Arial" panose="020B0604020202020204" pitchFamily="34" charset="0"/>
              <a:buNone/>
            </a:pPr>
            <a:r>
              <a:rPr lang="en-ZA" altLang="en-US" sz="1600" dirty="0" smtClean="0">
                <a:latin typeface="Arial" panose="020B0604020202020204" pitchFamily="34" charset="0"/>
              </a:rPr>
              <a:t>5. </a:t>
            </a:r>
            <a:r>
              <a:rPr lang="en-ZA" altLang="en-US" sz="1600" dirty="0">
                <a:latin typeface="Arial" panose="020B0604020202020204" pitchFamily="34" charset="0"/>
              </a:rPr>
              <a:t>Hessel PA, </a:t>
            </a:r>
            <a:r>
              <a:rPr lang="en-ZA" altLang="en-US" sz="1600" dirty="0" err="1">
                <a:latin typeface="Arial" panose="020B0604020202020204" pitchFamily="34" charset="0"/>
              </a:rPr>
              <a:t>Hnizdo</a:t>
            </a:r>
            <a:r>
              <a:rPr lang="en-ZA" altLang="en-US" sz="1600" dirty="0">
                <a:latin typeface="Arial" panose="020B0604020202020204" pitchFamily="34" charset="0"/>
              </a:rPr>
              <a:t> E, Goldstein B, </a:t>
            </a:r>
            <a:r>
              <a:rPr lang="en-ZA" altLang="en-US" sz="1600" dirty="0" err="1">
                <a:latin typeface="Arial" panose="020B0604020202020204" pitchFamily="34" charset="0"/>
              </a:rPr>
              <a:t>Sluis</a:t>
            </a:r>
            <a:r>
              <a:rPr lang="en-ZA" altLang="en-US" sz="1600" dirty="0">
                <a:latin typeface="Arial" panose="020B0604020202020204" pitchFamily="34" charset="0"/>
              </a:rPr>
              <a:t>-Cremer GK. Pathological findings in mine workers: II. Quality of the PATHAUT data. Am J </a:t>
            </a:r>
            <a:r>
              <a:rPr lang="en-ZA" altLang="en-US" sz="1600" dirty="0" err="1">
                <a:latin typeface="Arial" panose="020B0604020202020204" pitchFamily="34" charset="0"/>
              </a:rPr>
              <a:t>Ind</a:t>
            </a:r>
            <a:r>
              <a:rPr lang="en-ZA" altLang="en-US" sz="1600" dirty="0">
                <a:latin typeface="Arial" panose="020B0604020202020204" pitchFamily="34" charset="0"/>
              </a:rPr>
              <a:t> Med. 1987; 12: 819</a:t>
            </a:r>
          </a:p>
          <a:p>
            <a:pPr algn="just">
              <a:buFont typeface="Arial" panose="020B0604020202020204" pitchFamily="34" charset="0"/>
              <a:buNone/>
            </a:pPr>
            <a:endParaRPr lang="en-ZA" altLang="en-US" sz="1400" dirty="0"/>
          </a:p>
        </p:txBody>
      </p:sp>
      <p:sp>
        <p:nvSpPr>
          <p:cNvPr id="43012"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002ED3-2543-4503-9C3F-D3512F7B61D2}" type="slidenum">
              <a:rPr lang="en-US" altLang="en-US" sz="1000" smtClean="0">
                <a:solidFill>
                  <a:srgbClr val="000000"/>
                </a:solidFill>
                <a:latin typeface="Arial" panose="020B0604020202020204" pitchFamily="34" charset="0"/>
              </a:rPr>
              <a:pPr>
                <a:spcBef>
                  <a:spcPct val="0"/>
                </a:spcBef>
                <a:buFontTx/>
                <a:buNone/>
              </a:pPr>
              <a:t>15</a:t>
            </a:fld>
            <a:endParaRPr lang="en-US" altLang="en-US" sz="1000" smtClean="0">
              <a:solidFill>
                <a:srgbClr val="000000"/>
              </a:solidFill>
              <a:latin typeface="Arial" panose="020B0604020202020204" pitchFamily="34" charset="0"/>
            </a:endParaRPr>
          </a:p>
        </p:txBody>
      </p:sp>
      <p:pic>
        <p:nvPicPr>
          <p:cNvPr id="43013"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p:cNvSpPr>
            <a:spLocks noChangeArrowheads="1"/>
          </p:cNvSpPr>
          <p:nvPr/>
        </p:nvSpPr>
        <p:spPr bwMode="auto">
          <a:xfrm>
            <a:off x="3375025" y="735013"/>
            <a:ext cx="5253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6F45"/>
                </a:solidFill>
                <a:latin typeface="Arial" panose="020B0604020202020204" pitchFamily="34" charset="0"/>
              </a:rPr>
              <a:t> REFERENCES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45059" name="Rectangle 18"/>
          <p:cNvSpPr>
            <a:spLocks noChangeArrowheads="1"/>
          </p:cNvSpPr>
          <p:nvPr/>
        </p:nvSpPr>
        <p:spPr bwMode="auto">
          <a:xfrm>
            <a:off x="55563" y="2205038"/>
            <a:ext cx="85725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GB" altLang="en-US" sz="7200">
                <a:solidFill>
                  <a:srgbClr val="A6CE36"/>
                </a:solidFill>
              </a:rPr>
              <a:t>THANK YOU</a:t>
            </a:r>
          </a:p>
          <a:p>
            <a:pPr algn="ctr" eaLnBrk="1" hangingPunct="1">
              <a:buFont typeface="Arial" panose="020B0604020202020204" pitchFamily="34" charset="0"/>
              <a:buNone/>
            </a:pPr>
            <a:r>
              <a:rPr lang="en-GB" altLang="en-US" sz="7200">
                <a:solidFill>
                  <a:srgbClr val="A6CE36"/>
                </a:solidFill>
              </a:rPr>
              <a:t>QUESTIONS</a:t>
            </a:r>
            <a:endParaRPr lang="en-ZA" altLang="en-US" sz="7200">
              <a:solidFill>
                <a:srgbClr val="A6CE36"/>
              </a:solidFill>
            </a:endParaRPr>
          </a:p>
        </p:txBody>
      </p:sp>
      <p:sp>
        <p:nvSpPr>
          <p:cNvPr id="45060"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5EB038-F982-4BB2-B3C0-0607EB9B7869}" type="slidenum">
              <a:rPr lang="en-US" altLang="en-US" sz="1000" smtClean="0">
                <a:solidFill>
                  <a:srgbClr val="000000"/>
                </a:solidFill>
                <a:latin typeface="Arial" panose="020B0604020202020204" pitchFamily="34" charset="0"/>
              </a:rPr>
              <a:pPr>
                <a:spcBef>
                  <a:spcPct val="0"/>
                </a:spcBef>
                <a:buFontTx/>
                <a:buNone/>
              </a:pPr>
              <a:t>16</a:t>
            </a:fld>
            <a:endParaRPr lang="en-US" altLang="en-US" sz="1000" smtClean="0">
              <a:solidFill>
                <a:srgbClr val="000000"/>
              </a:solidFill>
              <a:latin typeface="Arial" panose="020B0604020202020204" pitchFamily="34" charset="0"/>
            </a:endParaRPr>
          </a:p>
        </p:txBody>
      </p:sp>
      <p:pic>
        <p:nvPicPr>
          <p:cNvPr id="450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2"/>
          <p:cNvSpPr>
            <a:spLocks noChangeArrowheads="1"/>
          </p:cNvSpPr>
          <p:nvPr/>
        </p:nvSpPr>
        <p:spPr bwMode="auto">
          <a:xfrm>
            <a:off x="3375025" y="735013"/>
            <a:ext cx="5253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6F45"/>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grpSp>
        <p:nvGrpSpPr>
          <p:cNvPr id="47107" name="Group 10"/>
          <p:cNvGrpSpPr>
            <a:grpSpLocks/>
          </p:cNvGrpSpPr>
          <p:nvPr/>
        </p:nvGrpSpPr>
        <p:grpSpPr bwMode="auto">
          <a:xfrm>
            <a:off x="-1588" y="2060575"/>
            <a:ext cx="9145588" cy="3433763"/>
            <a:chOff x="0" y="1990750"/>
            <a:chExt cx="9145263" cy="3526483"/>
          </a:xfrm>
        </p:grpSpPr>
        <p:pic>
          <p:nvPicPr>
            <p:cNvPr id="471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990750"/>
              <a:ext cx="9144000" cy="189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oup 8"/>
            <p:cNvGrpSpPr>
              <a:grpSpLocks/>
            </p:cNvGrpSpPr>
            <p:nvPr/>
          </p:nvGrpSpPr>
          <p:grpSpPr bwMode="auto">
            <a:xfrm>
              <a:off x="0" y="3988364"/>
              <a:ext cx="9145263" cy="1528869"/>
              <a:chOff x="-12126" y="3988364"/>
              <a:chExt cx="9325791" cy="1528869"/>
            </a:xfrm>
          </p:grpSpPr>
          <p:pic>
            <p:nvPicPr>
              <p:cNvPr id="471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991409"/>
                <a:ext cx="2293393" cy="152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1435" y="3988365"/>
                <a:ext cx="2293302" cy="15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988364"/>
                <a:ext cx="2293302" cy="15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6" y="3988708"/>
                <a:ext cx="2293498" cy="152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108" name="TextBox 12"/>
          <p:cNvSpPr txBox="1">
            <a:spLocks noChangeArrowheads="1"/>
          </p:cNvSpPr>
          <p:nvPr/>
        </p:nvSpPr>
        <p:spPr bwMode="auto">
          <a:xfrm>
            <a:off x="395288" y="5661025"/>
            <a:ext cx="7921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400">
                <a:latin typeface="Harlow Solid Italic" panose="04030604020F02020D02" pitchFamily="82" charset="0"/>
              </a:rPr>
              <a:t>Healthy, Safe, Happy &amp; Sustainable Workplaces       </a:t>
            </a:r>
            <a:r>
              <a:rPr lang="en-ZA" altLang="en-US" sz="2000" b="1">
                <a:latin typeface="Arial Narrow" panose="020B0606020202030204" pitchFamily="34" charset="0"/>
              </a:rPr>
              <a:t>WWW.NIOH.AC.ZA    |    TWITTER: @NIOH_SA    |   INFO@NIOH.NHLS.AC.ZA </a:t>
            </a:r>
          </a:p>
          <a:p>
            <a:pPr algn="ctr" eaLnBrk="1" hangingPunct="1">
              <a:spcBef>
                <a:spcPct val="0"/>
              </a:spcBef>
              <a:buFontTx/>
              <a:buNone/>
            </a:pPr>
            <a:endParaRPr lang="en-ZA" altLang="en-US" sz="2000">
              <a:latin typeface="Harlow Solid Italic" panose="04030604020F02020D02" pitchFamily="82" charset="0"/>
            </a:endParaRPr>
          </a:p>
        </p:txBody>
      </p:sp>
      <p:pic>
        <p:nvPicPr>
          <p:cNvPr id="47109"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3513" y="-31750"/>
            <a:ext cx="2630487"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5"/>
          <p:cNvPicPr>
            <a:picLocks noChangeAspect="1"/>
          </p:cNvPicPr>
          <p:nvPr/>
        </p:nvPicPr>
        <p:blipFill>
          <a:blip r:embed="rId8">
            <a:extLst>
              <a:ext uri="{28A0092B-C50C-407E-A947-70E740481C1C}">
                <a14:useLocalDpi xmlns:a14="http://schemas.microsoft.com/office/drawing/2010/main" val="0"/>
              </a:ext>
            </a:extLst>
          </a:blip>
          <a:srcRect r="4337"/>
          <a:stretch>
            <a:fillRect/>
          </a:stretch>
        </p:blipFill>
        <p:spPr bwMode="auto">
          <a:xfrm>
            <a:off x="3995738" y="-25400"/>
            <a:ext cx="24431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75" y="-12700"/>
            <a:ext cx="3937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4099" name="Rectangle 18"/>
          <p:cNvSpPr>
            <a:spLocks noChangeArrowheads="1"/>
          </p:cNvSpPr>
          <p:nvPr/>
        </p:nvSpPr>
        <p:spPr bwMode="auto">
          <a:xfrm>
            <a:off x="357188" y="1262063"/>
            <a:ext cx="8572500" cy="559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buFont typeface="Arial" panose="020B0604020202020204" pitchFamily="34" charset="0"/>
              <a:buNone/>
              <a:defRPr/>
            </a:pPr>
            <a:r>
              <a:rPr lang="en-US" altLang="en-US" sz="2400" b="1" dirty="0" smtClean="0">
                <a:solidFill>
                  <a:srgbClr val="006F45"/>
                </a:solidFill>
                <a:latin typeface="Arial" panose="020B0604020202020204" pitchFamily="34" charset="0"/>
              </a:rPr>
              <a:t>INTRODUCTION AND BACKGROUND</a:t>
            </a:r>
            <a:endParaRPr lang="en-US" altLang="en-US" sz="1800" b="1" dirty="0" smtClean="0">
              <a:solidFill>
                <a:srgbClr val="000000"/>
              </a:solidFill>
              <a:latin typeface="Arial" panose="020B0604020202020204" pitchFamily="34" charset="0"/>
            </a:endParaRPr>
          </a:p>
          <a:p>
            <a:pPr algn="just">
              <a:buFont typeface="Wingdings" panose="05000000000000000000" pitchFamily="2" charset="2"/>
              <a:buChar char="Ø"/>
              <a:defRPr/>
            </a:pPr>
            <a:r>
              <a:rPr lang="en-US" sz="2000" dirty="0" smtClean="0">
                <a:latin typeface="Arial" panose="020B0604020202020204" pitchFamily="34" charset="0"/>
              </a:rPr>
              <a:t>Mining and works related dust has been recognized and well studied as the key determinant of occupational respiratory disease for many years</a:t>
            </a:r>
            <a:r>
              <a:rPr lang="en-US" sz="2000" baseline="30000" dirty="0" smtClean="0">
                <a:latin typeface="Arial" panose="020B0604020202020204" pitchFamily="34" charset="0"/>
              </a:rPr>
              <a:t>1</a:t>
            </a:r>
            <a:r>
              <a:rPr lang="en-US" sz="2000" dirty="0" smtClean="0">
                <a:latin typeface="Arial" panose="020B0604020202020204" pitchFamily="34" charset="0"/>
              </a:rPr>
              <a:t>.</a:t>
            </a:r>
          </a:p>
          <a:p>
            <a:pPr algn="just">
              <a:buFont typeface="Wingdings" panose="05000000000000000000" pitchFamily="2" charset="2"/>
              <a:buChar char="Ø"/>
              <a:defRPr/>
            </a:pPr>
            <a:r>
              <a:rPr lang="en-US" sz="2000" dirty="0" smtClean="0">
                <a:latin typeface="Arial" panose="020B0604020202020204" pitchFamily="34" charset="0"/>
              </a:rPr>
              <a:t>Autopsy examinations for deceased workers from mines and works are done at the National Institute for Occupational Health (NIOH) as per Occupational Diseases in Mines and Works Act, of 1973 (ODMWA Act 78 of 1973) for compensation purposes.</a:t>
            </a:r>
          </a:p>
          <a:p>
            <a:pPr algn="just">
              <a:buFont typeface="Wingdings" panose="05000000000000000000" pitchFamily="2" charset="2"/>
              <a:buChar char="Ø"/>
              <a:defRPr/>
            </a:pPr>
            <a:r>
              <a:rPr lang="en-US" sz="2000" dirty="0" smtClean="0">
                <a:latin typeface="Arial" panose="020B0604020202020204" pitchFamily="34" charset="0"/>
              </a:rPr>
              <a:t>Autopsy findings, demographic data, occupational histories are captured and stored in an electronic dataset, PATHAUT, since 1975, this data is used for surveillance and research purposes</a:t>
            </a:r>
            <a:r>
              <a:rPr lang="en-US" sz="2000" baseline="30000" dirty="0" smtClean="0">
                <a:latin typeface="Arial" panose="020B0604020202020204" pitchFamily="34" charset="0"/>
              </a:rPr>
              <a:t>4</a:t>
            </a:r>
            <a:r>
              <a:rPr lang="en-US" sz="2000" dirty="0" smtClean="0">
                <a:latin typeface="Arial" panose="020B0604020202020204" pitchFamily="34" charset="0"/>
              </a:rPr>
              <a:t>.</a:t>
            </a:r>
          </a:p>
          <a:p>
            <a:pPr algn="just">
              <a:buFont typeface="Wingdings" panose="05000000000000000000" pitchFamily="2" charset="2"/>
              <a:buChar char="Ø"/>
              <a:defRPr/>
            </a:pPr>
            <a:r>
              <a:rPr lang="en-US" sz="2000" dirty="0" smtClean="0">
                <a:latin typeface="Arial" panose="020B0604020202020204" pitchFamily="34" charset="0"/>
              </a:rPr>
              <a:t>Detailed pathology annual reports from 1975 are available on the NIOH website; </a:t>
            </a:r>
            <a:r>
              <a:rPr lang="en-ZA" sz="2000" dirty="0" smtClean="0">
                <a:latin typeface="Arial" panose="020B0604020202020204" pitchFamily="34" charset="0"/>
                <a:hlinkClick r:id="rId3"/>
              </a:rPr>
              <a:t>https://www.nioh.ac.za/pathology-disease-surveillance-reports/</a:t>
            </a:r>
            <a:r>
              <a:rPr lang="en-US" sz="2000" dirty="0" smtClean="0">
                <a:latin typeface="Arial" panose="020B0604020202020204" pitchFamily="34" charset="0"/>
              </a:rPr>
              <a:t>.</a:t>
            </a:r>
          </a:p>
          <a:p>
            <a:pPr marL="0" indent="0" algn="just">
              <a:buNone/>
              <a:defRPr/>
            </a:pPr>
            <a:r>
              <a:rPr lang="en-US" sz="2000" dirty="0" smtClean="0">
                <a:latin typeface="Arial" panose="020B0604020202020204" pitchFamily="34" charset="0"/>
              </a:rPr>
              <a:t> </a:t>
            </a:r>
          </a:p>
          <a:p>
            <a:pPr marL="0" indent="0" algn="just" eaLnBrk="1" hangingPunct="1">
              <a:buFont typeface="Arial" panose="020B0604020202020204" pitchFamily="34" charset="0"/>
              <a:buNone/>
              <a:defRPr/>
            </a:pPr>
            <a:endParaRPr lang="en-US" altLang="en-US" sz="1800" b="1" dirty="0" smtClean="0">
              <a:solidFill>
                <a:srgbClr val="000000"/>
              </a:solidFill>
              <a:latin typeface="Arial" panose="020B0604020202020204" pitchFamily="34" charset="0"/>
            </a:endParaRPr>
          </a:p>
          <a:p>
            <a:pPr marL="0" indent="0" eaLnBrk="1" hangingPunct="1">
              <a:buFont typeface="Arial" panose="020B0604020202020204" pitchFamily="34" charset="0"/>
              <a:buNone/>
              <a:defRPr/>
            </a:pPr>
            <a:endParaRPr lang="en-US" altLang="en-US" sz="1000" b="1" dirty="0" smtClean="0">
              <a:solidFill>
                <a:srgbClr val="000000"/>
              </a:solidFill>
              <a:latin typeface="Arial" panose="020B0604020202020204" pitchFamily="34" charset="0"/>
            </a:endParaRPr>
          </a:p>
        </p:txBody>
      </p:sp>
      <p:sp>
        <p:nvSpPr>
          <p:cNvPr id="4100"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01B3EE-3A35-481E-92E1-D15BA52100DA}" type="slidenum">
              <a:rPr lang="en-US" altLang="en-US" sz="1000" smtClean="0">
                <a:solidFill>
                  <a:srgbClr val="000000"/>
                </a:solidFill>
                <a:latin typeface="Arial" panose="020B0604020202020204" pitchFamily="34" charset="0"/>
              </a:rPr>
              <a:pPr>
                <a:spcBef>
                  <a:spcPct val="0"/>
                </a:spcBef>
                <a:buFontTx/>
                <a:buNone/>
              </a:pPr>
              <a:t>2</a:t>
            </a:fld>
            <a:endParaRPr lang="en-US" altLang="en-US" sz="1000" smtClean="0">
              <a:solidFill>
                <a:srgbClr val="000000"/>
              </a:solidFill>
              <a:latin typeface="Arial" panose="020B0604020202020204" pitchFamily="34" charset="0"/>
            </a:endParaRPr>
          </a:p>
        </p:txBody>
      </p:sp>
      <p:pic>
        <p:nvPicPr>
          <p:cNvPr id="410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0"/>
            <a:ext cx="2479005" cy="9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6147" name="Rectangle 18"/>
          <p:cNvSpPr>
            <a:spLocks noChangeArrowheads="1"/>
          </p:cNvSpPr>
          <p:nvPr/>
        </p:nvSpPr>
        <p:spPr bwMode="auto">
          <a:xfrm>
            <a:off x="285750" y="1357313"/>
            <a:ext cx="8572500" cy="528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400" b="1" dirty="0">
                <a:solidFill>
                  <a:srgbClr val="006F45"/>
                </a:solidFill>
                <a:latin typeface="Arial" panose="020B0604020202020204" pitchFamily="34" charset="0"/>
              </a:rPr>
              <a:t>AIMS AND </a:t>
            </a:r>
            <a:r>
              <a:rPr lang="en-US" altLang="en-US" sz="2400" b="1" dirty="0" smtClean="0">
                <a:solidFill>
                  <a:srgbClr val="006F45"/>
                </a:solidFill>
                <a:latin typeface="Arial" panose="020B0604020202020204" pitchFamily="34" charset="0"/>
              </a:rPr>
              <a:t>OBJECTIVES</a:t>
            </a:r>
          </a:p>
          <a:p>
            <a:pPr algn="ctr" eaLnBrk="1" hangingPunct="1">
              <a:buFontTx/>
              <a:buNone/>
            </a:pPr>
            <a:endParaRPr lang="en-US" altLang="en-US" sz="2400" b="1" dirty="0">
              <a:solidFill>
                <a:srgbClr val="006F45"/>
              </a:solidFill>
              <a:latin typeface="Arial" panose="020B0604020202020204" pitchFamily="34" charset="0"/>
            </a:endParaRPr>
          </a:p>
          <a:p>
            <a:pPr marL="0" indent="0" algn="just" eaLnBrk="1" hangingPunct="1">
              <a:buNone/>
            </a:pPr>
            <a:r>
              <a:rPr lang="en-GB" altLang="en-US" sz="2000" b="1" u="sng" dirty="0" smtClean="0">
                <a:solidFill>
                  <a:srgbClr val="000000"/>
                </a:solidFill>
                <a:latin typeface="Arial" panose="020B0604020202020204" pitchFamily="34" charset="0"/>
              </a:rPr>
              <a:t>Aim:</a:t>
            </a:r>
          </a:p>
          <a:p>
            <a:pPr marL="0" indent="0" algn="just" eaLnBrk="1" hangingPunct="1">
              <a:buNone/>
            </a:pPr>
            <a:endParaRPr lang="en-GB" altLang="en-US" sz="2000" b="1" u="sng" dirty="0" smtClean="0">
              <a:solidFill>
                <a:srgbClr val="000000"/>
              </a:solidFill>
              <a:latin typeface="Arial" panose="020B0604020202020204" pitchFamily="34" charset="0"/>
            </a:endParaRPr>
          </a:p>
          <a:p>
            <a:pPr marL="0" indent="0" algn="just" eaLnBrk="1" hangingPunct="1">
              <a:buNone/>
            </a:pPr>
            <a:r>
              <a:rPr lang="en-GB" altLang="en-US" sz="2000" dirty="0">
                <a:solidFill>
                  <a:srgbClr val="000000"/>
                </a:solidFill>
                <a:latin typeface="Arial" panose="020B0604020202020204" pitchFamily="34" charset="0"/>
              </a:rPr>
              <a:t>T</a:t>
            </a:r>
            <a:r>
              <a:rPr lang="en-GB" altLang="en-US" sz="2000" dirty="0" smtClean="0">
                <a:solidFill>
                  <a:srgbClr val="000000"/>
                </a:solidFill>
                <a:latin typeface="Arial" panose="020B0604020202020204" pitchFamily="34" charset="0"/>
              </a:rPr>
              <a:t>o describe occupational cardio-respiratory </a:t>
            </a:r>
            <a:r>
              <a:rPr lang="en-GB" altLang="en-US" sz="2000" dirty="0">
                <a:solidFill>
                  <a:srgbClr val="000000"/>
                </a:solidFill>
                <a:latin typeface="Arial" panose="020B0604020202020204" pitchFamily="34" charset="0"/>
              </a:rPr>
              <a:t>diseases in South African miners at autopsy in </a:t>
            </a:r>
            <a:r>
              <a:rPr lang="en-GB" altLang="en-US" sz="2000" dirty="0" smtClean="0">
                <a:solidFill>
                  <a:srgbClr val="000000"/>
                </a:solidFill>
                <a:latin typeface="Arial" panose="020B0604020202020204" pitchFamily="34" charset="0"/>
              </a:rPr>
              <a:t>2020.</a:t>
            </a:r>
          </a:p>
          <a:p>
            <a:pPr marL="0" indent="0" algn="just" eaLnBrk="1" hangingPunct="1">
              <a:buNone/>
            </a:pPr>
            <a:endParaRPr lang="en-GB" altLang="en-US" sz="2000" dirty="0" smtClean="0">
              <a:solidFill>
                <a:srgbClr val="000000"/>
              </a:solidFill>
              <a:latin typeface="Arial" panose="020B0604020202020204" pitchFamily="34" charset="0"/>
            </a:endParaRPr>
          </a:p>
          <a:p>
            <a:pPr marL="0" indent="0" algn="just" eaLnBrk="1" hangingPunct="1">
              <a:buNone/>
            </a:pPr>
            <a:r>
              <a:rPr lang="en-GB" altLang="en-US" sz="2000" b="1" u="sng" dirty="0" smtClean="0">
                <a:solidFill>
                  <a:srgbClr val="000000"/>
                </a:solidFill>
                <a:latin typeface="Arial" panose="020B0604020202020204" pitchFamily="34" charset="0"/>
              </a:rPr>
              <a:t>Objectives</a:t>
            </a:r>
            <a:r>
              <a:rPr lang="en-GB" altLang="en-US" sz="2000" dirty="0" smtClean="0">
                <a:solidFill>
                  <a:srgbClr val="000000"/>
                </a:solidFill>
                <a:latin typeface="Arial" panose="020B0604020202020204" pitchFamily="34" charset="0"/>
              </a:rPr>
              <a:t>:</a:t>
            </a:r>
          </a:p>
          <a:p>
            <a:pPr marL="0" indent="0" algn="just" eaLnBrk="1" hangingPunct="1">
              <a:buNone/>
            </a:pPr>
            <a:endParaRPr lang="en-GB" altLang="en-US" sz="2000" dirty="0">
              <a:solidFill>
                <a:srgbClr val="000000"/>
              </a:solidFill>
              <a:latin typeface="Arial" panose="020B0604020202020204" pitchFamily="34" charset="0"/>
            </a:endParaRPr>
          </a:p>
          <a:p>
            <a:pPr algn="just" eaLnBrk="1" hangingPunct="1">
              <a:buAutoNum type="arabicPeriod"/>
            </a:pPr>
            <a:r>
              <a:rPr lang="en-GB" altLang="en-US" sz="2000" dirty="0" smtClean="0">
                <a:solidFill>
                  <a:srgbClr val="000000"/>
                </a:solidFill>
                <a:latin typeface="Arial" panose="020B0604020202020204" pitchFamily="34" charset="0"/>
              </a:rPr>
              <a:t>Report trends in occupational respiratory disease.</a:t>
            </a:r>
          </a:p>
          <a:p>
            <a:pPr algn="just" eaLnBrk="1" hangingPunct="1">
              <a:buAutoNum type="arabicPeriod"/>
            </a:pPr>
            <a:endParaRPr lang="en-GB" altLang="en-US" sz="2000" dirty="0">
              <a:solidFill>
                <a:srgbClr val="000000"/>
              </a:solidFill>
              <a:latin typeface="Arial" panose="020B0604020202020204" pitchFamily="34" charset="0"/>
            </a:endParaRPr>
          </a:p>
          <a:p>
            <a:pPr algn="just" eaLnBrk="1" hangingPunct="1">
              <a:buAutoNum type="arabicPeriod"/>
            </a:pPr>
            <a:r>
              <a:rPr lang="en-GB" altLang="en-US" sz="2000" dirty="0" smtClean="0">
                <a:solidFill>
                  <a:srgbClr val="000000"/>
                </a:solidFill>
                <a:latin typeface="Arial" panose="020B0604020202020204" pitchFamily="34" charset="0"/>
              </a:rPr>
              <a:t>To describe the distribution of </a:t>
            </a:r>
            <a:r>
              <a:rPr lang="en-GB" altLang="en-US" sz="2000" dirty="0">
                <a:solidFill>
                  <a:srgbClr val="000000"/>
                </a:solidFill>
                <a:latin typeface="Arial" panose="020B0604020202020204" pitchFamily="34" charset="0"/>
              </a:rPr>
              <a:t>age, commodity and employment duration </a:t>
            </a:r>
            <a:r>
              <a:rPr lang="en-GB" altLang="en-US" sz="2000" dirty="0" smtClean="0">
                <a:solidFill>
                  <a:srgbClr val="000000"/>
                </a:solidFill>
                <a:latin typeface="Arial" panose="020B0604020202020204" pitchFamily="34" charset="0"/>
              </a:rPr>
              <a:t>in the disease outcomes.</a:t>
            </a:r>
          </a:p>
          <a:p>
            <a:pPr eaLnBrk="1" hangingPunct="1"/>
            <a:endParaRPr lang="en-US" altLang="en-US" sz="2400" dirty="0">
              <a:solidFill>
                <a:srgbClr val="000000"/>
              </a:solidFill>
              <a:latin typeface="Arial" panose="020B0604020202020204" pitchFamily="34" charset="0"/>
            </a:endParaRPr>
          </a:p>
        </p:txBody>
      </p:sp>
      <p:sp>
        <p:nvSpPr>
          <p:cNvPr id="6148"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86F0CB-71A1-49E6-9984-557E1663F586}" type="slidenum">
              <a:rPr lang="en-US" altLang="en-US" sz="1000" smtClean="0">
                <a:solidFill>
                  <a:srgbClr val="000000"/>
                </a:solidFill>
                <a:latin typeface="Arial" panose="020B0604020202020204" pitchFamily="34" charset="0"/>
              </a:rPr>
              <a:pPr>
                <a:spcBef>
                  <a:spcPct val="0"/>
                </a:spcBef>
                <a:buFontTx/>
                <a:buNone/>
              </a:pPr>
              <a:t>3</a:t>
            </a:fld>
            <a:endParaRPr lang="en-US" altLang="en-US" sz="1000" smtClean="0">
              <a:solidFill>
                <a:srgbClr val="000000"/>
              </a:solidFill>
              <a:latin typeface="Arial" panose="020B0604020202020204" pitchFamily="34" charset="0"/>
            </a:endParaRPr>
          </a:p>
        </p:txBody>
      </p:sp>
      <p:pic>
        <p:nvPicPr>
          <p:cNvPr id="6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8195" name="Rectangle 18"/>
          <p:cNvSpPr>
            <a:spLocks noChangeArrowheads="1"/>
          </p:cNvSpPr>
          <p:nvPr/>
        </p:nvSpPr>
        <p:spPr bwMode="auto">
          <a:xfrm>
            <a:off x="107504" y="1124018"/>
            <a:ext cx="85725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400" b="1" dirty="0">
                <a:solidFill>
                  <a:srgbClr val="006F45"/>
                </a:solidFill>
                <a:latin typeface="Arial" panose="020B0604020202020204" pitchFamily="34" charset="0"/>
              </a:rPr>
              <a:t>MATERIALS AND METHODS</a:t>
            </a:r>
          </a:p>
          <a:p>
            <a:pPr eaLnBrk="1" hangingPunct="1">
              <a:buFontTx/>
              <a:buNone/>
            </a:pPr>
            <a:endParaRPr lang="en-US" altLang="en-US" sz="1800" b="1" dirty="0">
              <a:solidFill>
                <a:srgbClr val="000000"/>
              </a:solidFill>
              <a:latin typeface="Arial" panose="020B0604020202020204" pitchFamily="34" charset="0"/>
            </a:endParaRPr>
          </a:p>
          <a:p>
            <a:pPr algn="just">
              <a:buFont typeface="Wingdings" panose="05000000000000000000" pitchFamily="2" charset="2"/>
              <a:buChar char="Ø"/>
            </a:pPr>
            <a:r>
              <a:rPr lang="en-ZA" altLang="en-US" sz="2000" dirty="0" smtClean="0">
                <a:latin typeface="Arial" panose="020B0604020202020204" pitchFamily="34" charset="0"/>
              </a:rPr>
              <a:t>Full </a:t>
            </a:r>
            <a:r>
              <a:rPr lang="en-ZA" altLang="en-US" sz="2000" dirty="0">
                <a:latin typeface="Arial" panose="020B0604020202020204" pitchFamily="34" charset="0"/>
              </a:rPr>
              <a:t>autopsy examinations were done on 14 deceased workers and </a:t>
            </a:r>
            <a:r>
              <a:rPr lang="en-ZA" altLang="en-US" sz="2000" dirty="0" smtClean="0">
                <a:latin typeface="Arial" panose="020B0604020202020204" pitchFamily="34" charset="0"/>
              </a:rPr>
              <a:t>cardio-respiratory pathology examinations on </a:t>
            </a:r>
            <a:r>
              <a:rPr lang="en-ZA" altLang="en-US" sz="2000" dirty="0">
                <a:latin typeface="Arial" panose="020B0604020202020204" pitchFamily="34" charset="0"/>
              </a:rPr>
              <a:t>543 </a:t>
            </a:r>
            <a:r>
              <a:rPr lang="en-ZA" altLang="en-US" sz="2000" dirty="0" smtClean="0">
                <a:latin typeface="Arial" panose="020B0604020202020204" pitchFamily="34" charset="0"/>
              </a:rPr>
              <a:t>workers in 2020.</a:t>
            </a:r>
          </a:p>
          <a:p>
            <a:pPr marL="0" indent="0" algn="just">
              <a:buNone/>
            </a:pPr>
            <a:endParaRPr lang="en-ZA" altLang="en-US" sz="2000" dirty="0">
              <a:latin typeface="Arial" panose="020B0604020202020204" pitchFamily="34" charset="0"/>
            </a:endParaRPr>
          </a:p>
          <a:p>
            <a:pPr algn="just">
              <a:buFont typeface="Wingdings" panose="05000000000000000000" pitchFamily="2" charset="2"/>
              <a:buChar char="Ø"/>
            </a:pPr>
            <a:r>
              <a:rPr lang="en-ZA" altLang="en-US" sz="2000" dirty="0">
                <a:latin typeface="Arial" panose="020B0604020202020204" pitchFamily="34" charset="0"/>
              </a:rPr>
              <a:t>Full autopsies are mainly done </a:t>
            </a:r>
            <a:r>
              <a:rPr lang="en-ZA" altLang="en-US" sz="2000" dirty="0" smtClean="0">
                <a:latin typeface="Arial" panose="020B0604020202020204" pitchFamily="34" charset="0"/>
              </a:rPr>
              <a:t>on </a:t>
            </a:r>
            <a:r>
              <a:rPr lang="en-ZA" altLang="en-US" sz="2000" dirty="0">
                <a:latin typeface="Arial" panose="020B0604020202020204" pitchFamily="34" charset="0"/>
              </a:rPr>
              <a:t>workers who die </a:t>
            </a:r>
            <a:r>
              <a:rPr lang="en-ZA" altLang="en-US" sz="2000" dirty="0" smtClean="0">
                <a:latin typeface="Arial" panose="020B0604020202020204" pitchFamily="34" charset="0"/>
              </a:rPr>
              <a:t>within Johannesburg while </a:t>
            </a:r>
            <a:r>
              <a:rPr lang="en-ZA" altLang="en-US" sz="2000" dirty="0">
                <a:latin typeface="Arial" panose="020B0604020202020204" pitchFamily="34" charset="0"/>
              </a:rPr>
              <a:t>cardio-respiratory organs are removed </a:t>
            </a:r>
            <a:r>
              <a:rPr lang="en-ZA" altLang="en-US" sz="2000" dirty="0" smtClean="0">
                <a:latin typeface="Arial" panose="020B0604020202020204" pitchFamily="34" charset="0"/>
              </a:rPr>
              <a:t>by trained local </a:t>
            </a:r>
            <a:r>
              <a:rPr lang="en-ZA" altLang="en-US" sz="2000" dirty="0">
                <a:latin typeface="Arial" panose="020B0604020202020204" pitchFamily="34" charset="0"/>
              </a:rPr>
              <a:t>prosectors and sent to the </a:t>
            </a:r>
            <a:r>
              <a:rPr lang="en-ZA" altLang="en-US" sz="2000" dirty="0" smtClean="0">
                <a:latin typeface="Arial" panose="020B0604020202020204" pitchFamily="34" charset="0"/>
              </a:rPr>
              <a:t>NIOH from all provinces.</a:t>
            </a:r>
          </a:p>
          <a:p>
            <a:pPr algn="just">
              <a:buFont typeface="Wingdings" panose="05000000000000000000" pitchFamily="2" charset="2"/>
              <a:buChar char="Ø"/>
            </a:pPr>
            <a:endParaRPr lang="en-ZA" altLang="en-US" sz="2000" dirty="0">
              <a:latin typeface="Arial" panose="020B0604020202020204" pitchFamily="34" charset="0"/>
            </a:endParaRPr>
          </a:p>
          <a:p>
            <a:pPr algn="just">
              <a:buFont typeface="Wingdings" panose="05000000000000000000" pitchFamily="2" charset="2"/>
              <a:buChar char="Ø"/>
            </a:pPr>
            <a:r>
              <a:rPr lang="en-ZA" altLang="en-US" sz="2000" dirty="0">
                <a:latin typeface="Arial" panose="020B0604020202020204" pitchFamily="34" charset="0"/>
              </a:rPr>
              <a:t>Histotechniques, </a:t>
            </a:r>
            <a:r>
              <a:rPr lang="en-ZA" altLang="en-US" sz="2000" dirty="0" smtClean="0">
                <a:latin typeface="Arial" panose="020B0604020202020204" pitchFamily="34" charset="0"/>
              </a:rPr>
              <a:t>and light </a:t>
            </a:r>
            <a:r>
              <a:rPr lang="en-ZA" altLang="en-US" sz="2000" dirty="0">
                <a:latin typeface="Arial" panose="020B0604020202020204" pitchFamily="34" charset="0"/>
              </a:rPr>
              <a:t>and electron microscopy are the main techniques used </a:t>
            </a:r>
            <a:r>
              <a:rPr lang="en-ZA" altLang="en-US" sz="2000" dirty="0" smtClean="0">
                <a:latin typeface="Arial" panose="020B0604020202020204" pitchFamily="34" charset="0"/>
              </a:rPr>
              <a:t>for identifying disease and pathology in the organs.</a:t>
            </a:r>
          </a:p>
          <a:p>
            <a:pPr algn="just">
              <a:buFont typeface="Wingdings" panose="05000000000000000000" pitchFamily="2" charset="2"/>
              <a:buChar char="Ø"/>
            </a:pPr>
            <a:endParaRPr lang="en-ZA" altLang="en-US" sz="2000" dirty="0">
              <a:latin typeface="Arial" panose="020B0604020202020204" pitchFamily="34" charset="0"/>
            </a:endParaRPr>
          </a:p>
          <a:p>
            <a:pPr algn="just">
              <a:buFont typeface="Wingdings" panose="05000000000000000000" pitchFamily="2" charset="2"/>
              <a:buChar char="Ø"/>
            </a:pPr>
            <a:r>
              <a:rPr lang="en-ZA" altLang="en-US" sz="2000" dirty="0" smtClean="0">
                <a:latin typeface="Arial" panose="020B0604020202020204" pitchFamily="34" charset="0"/>
              </a:rPr>
              <a:t>The </a:t>
            </a:r>
            <a:r>
              <a:rPr lang="en-ZA" altLang="en-US" sz="2000" dirty="0">
                <a:latin typeface="Arial" panose="020B0604020202020204" pitchFamily="34" charset="0"/>
              </a:rPr>
              <a:t>data </a:t>
            </a:r>
            <a:r>
              <a:rPr lang="en-ZA" altLang="en-US" sz="2000" dirty="0" smtClean="0">
                <a:latin typeface="Arial" panose="020B0604020202020204" pitchFamily="34" charset="0"/>
              </a:rPr>
              <a:t>for this analysis was </a:t>
            </a:r>
            <a:r>
              <a:rPr lang="en-ZA" altLang="en-US" sz="2000" dirty="0">
                <a:latin typeface="Arial" panose="020B0604020202020204" pitchFamily="34" charset="0"/>
              </a:rPr>
              <a:t>retrieved from PATHAUT and analysed using </a:t>
            </a:r>
            <a:r>
              <a:rPr lang="en-ZA" altLang="en-US" sz="2000" dirty="0" smtClean="0">
                <a:latin typeface="Arial" panose="020B0604020202020204" pitchFamily="34" charset="0"/>
              </a:rPr>
              <a:t>basic descriptive statistics in SAS </a:t>
            </a:r>
            <a:r>
              <a:rPr lang="en-ZA" altLang="en-US" sz="2000" dirty="0">
                <a:latin typeface="Arial" panose="020B0604020202020204" pitchFamily="34" charset="0"/>
              </a:rPr>
              <a:t>Enterprise Guide v </a:t>
            </a:r>
            <a:r>
              <a:rPr lang="en-ZA" altLang="en-US" sz="2000" dirty="0" smtClean="0">
                <a:latin typeface="Arial" panose="020B0604020202020204" pitchFamily="34" charset="0"/>
              </a:rPr>
              <a:t>7.1 and the graphs were </a:t>
            </a:r>
            <a:r>
              <a:rPr lang="en-ZA" altLang="en-US" sz="2000" dirty="0">
                <a:latin typeface="Arial" panose="020B0604020202020204" pitchFamily="34" charset="0"/>
              </a:rPr>
              <a:t>drawn in Excel.</a:t>
            </a:r>
          </a:p>
          <a:p>
            <a:pPr algn="just" eaLnBrk="1" hangingPunct="1">
              <a:buFontTx/>
              <a:buNone/>
            </a:pPr>
            <a:r>
              <a:rPr lang="en-US" altLang="en-US" sz="1000" b="1" dirty="0">
                <a:solidFill>
                  <a:srgbClr val="000000"/>
                </a:solidFill>
                <a:latin typeface="Arial" panose="020B0604020202020204" pitchFamily="34" charset="0"/>
              </a:rPr>
              <a:t> </a:t>
            </a:r>
          </a:p>
        </p:txBody>
      </p:sp>
      <p:sp>
        <p:nvSpPr>
          <p:cNvPr id="8196"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E1A547-C3E8-4285-A76F-0A58CF8C2D12}" type="slidenum">
              <a:rPr lang="en-US" altLang="en-US" sz="1000" smtClean="0">
                <a:solidFill>
                  <a:srgbClr val="000000"/>
                </a:solidFill>
                <a:latin typeface="Arial" panose="020B0604020202020204" pitchFamily="34" charset="0"/>
              </a:rPr>
              <a:pPr>
                <a:spcBef>
                  <a:spcPct val="0"/>
                </a:spcBef>
                <a:buFontTx/>
                <a:buNone/>
              </a:pPr>
              <a:t>4</a:t>
            </a:fld>
            <a:endParaRPr lang="en-US" altLang="en-US" sz="1000" smtClean="0">
              <a:solidFill>
                <a:srgbClr val="000000"/>
              </a:solidFill>
              <a:latin typeface="Arial" panose="020B0604020202020204" pitchFamily="34" charset="0"/>
            </a:endParaRPr>
          </a:p>
        </p:txBody>
      </p:sp>
      <p:pic>
        <p:nvPicPr>
          <p:cNvPr id="819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
            <a:ext cx="2983061" cy="11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0243" name="Rectangle 18"/>
          <p:cNvSpPr>
            <a:spLocks noChangeArrowheads="1"/>
          </p:cNvSpPr>
          <p:nvPr/>
        </p:nvSpPr>
        <p:spPr bwMode="auto">
          <a:xfrm>
            <a:off x="1363744" y="510881"/>
            <a:ext cx="6840760"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ZA" altLang="en-US" sz="2400" b="1" dirty="0" smtClean="0">
                <a:solidFill>
                  <a:srgbClr val="006F45"/>
                </a:solidFill>
                <a:latin typeface="Arial" panose="020B0604020202020204" pitchFamily="34" charset="0"/>
              </a:rPr>
              <a:t>DEMOGRAPHICS</a:t>
            </a:r>
            <a:r>
              <a:rPr lang="en-ZA" altLang="en-US" sz="2000" b="1" dirty="0" smtClean="0">
                <a:solidFill>
                  <a:srgbClr val="006F45"/>
                </a:solidFill>
                <a:latin typeface="Arial" panose="020B0604020202020204" pitchFamily="34" charset="0"/>
              </a:rPr>
              <a:t> </a:t>
            </a:r>
            <a:endParaRPr lang="en-ZA" altLang="en-US" sz="2000" dirty="0" smtClean="0"/>
          </a:p>
          <a:p>
            <a:pPr marL="0" indent="0" eaLnBrk="1" hangingPunct="1">
              <a:buNone/>
              <a:defRPr/>
            </a:pPr>
            <a:endParaRPr lang="en-US" altLang="en-US" sz="1800" b="1" dirty="0" smtClean="0">
              <a:solidFill>
                <a:srgbClr val="000000"/>
              </a:solidFill>
              <a:latin typeface="Arial" panose="020B0604020202020204" pitchFamily="34" charset="0"/>
            </a:endParaRPr>
          </a:p>
        </p:txBody>
      </p:sp>
      <p:sp>
        <p:nvSpPr>
          <p:cNvPr id="12292"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69C14C-F6F5-40FB-948D-5ABCCD0AE0D9}" type="slidenum">
              <a:rPr lang="en-US" altLang="en-US" sz="1000" smtClean="0">
                <a:solidFill>
                  <a:srgbClr val="000000"/>
                </a:solidFill>
                <a:latin typeface="Arial" panose="020B0604020202020204" pitchFamily="34" charset="0"/>
              </a:rPr>
              <a:pPr>
                <a:spcBef>
                  <a:spcPct val="0"/>
                </a:spcBef>
                <a:buFontTx/>
                <a:buNone/>
              </a:pPr>
              <a:t>5</a:t>
            </a:fld>
            <a:endParaRPr lang="en-US" altLang="en-US" sz="1000" smtClean="0">
              <a:solidFill>
                <a:srgbClr val="000000"/>
              </a:solidFill>
              <a:latin typeface="Arial" panose="020B0604020202020204" pitchFamily="34" charset="0"/>
            </a:endParaRPr>
          </a:p>
        </p:txBody>
      </p:sp>
      <p:pic>
        <p:nvPicPr>
          <p:cNvPr id="1229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27179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3"/>
          <p:cNvSpPr>
            <a:spLocks noChangeArrowheads="1"/>
          </p:cNvSpPr>
          <p:nvPr/>
        </p:nvSpPr>
        <p:spPr bwMode="auto">
          <a:xfrm>
            <a:off x="575469" y="1025525"/>
            <a:ext cx="7993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ZA" altLang="en-US" sz="1200" b="1" dirty="0" smtClean="0">
                <a:solidFill>
                  <a:srgbClr val="000000"/>
                </a:solidFill>
                <a:latin typeface="Arial" panose="020B0604020202020204" pitchFamily="34" charset="0"/>
                <a:cs typeface="Times New Roman" panose="02020603050405020304" pitchFamily="18" charset="0"/>
              </a:rPr>
              <a:t>TABLE 1: DEMOGRAPHIC DATA FOR CASES RECEIVED IN 2020</a:t>
            </a:r>
            <a:endParaRPr lang="en-ZA" altLang="en-US" sz="1200" b="1" dirty="0">
              <a:solidFill>
                <a:srgbClr val="000080"/>
              </a:solidFill>
              <a:latin typeface="Arial" panose="020B060402020202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4955959"/>
              </p:ext>
            </p:extLst>
          </p:nvPr>
        </p:nvGraphicFramePr>
        <p:xfrm>
          <a:off x="201861" y="1234710"/>
          <a:ext cx="8136904" cy="5212080"/>
        </p:xfrm>
        <a:graphic>
          <a:graphicData uri="http://schemas.openxmlformats.org/drawingml/2006/table">
            <a:tbl>
              <a:tblPr firstRow="1" firstCol="1" bandRow="1">
                <a:tableStyleId>{5C22544A-7EE6-4342-B048-85BDC9FD1C3A}</a:tableStyleId>
              </a:tblPr>
              <a:tblGrid>
                <a:gridCol w="2034226">
                  <a:extLst>
                    <a:ext uri="{9D8B030D-6E8A-4147-A177-3AD203B41FA5}">
                      <a16:colId xmlns:a16="http://schemas.microsoft.com/office/drawing/2014/main" val="397361029"/>
                    </a:ext>
                  </a:extLst>
                </a:gridCol>
                <a:gridCol w="2034226">
                  <a:extLst>
                    <a:ext uri="{9D8B030D-6E8A-4147-A177-3AD203B41FA5}">
                      <a16:colId xmlns:a16="http://schemas.microsoft.com/office/drawing/2014/main" val="4131582318"/>
                    </a:ext>
                  </a:extLst>
                </a:gridCol>
                <a:gridCol w="2034226">
                  <a:extLst>
                    <a:ext uri="{9D8B030D-6E8A-4147-A177-3AD203B41FA5}">
                      <a16:colId xmlns:a16="http://schemas.microsoft.com/office/drawing/2014/main" val="3187140343"/>
                    </a:ext>
                  </a:extLst>
                </a:gridCol>
                <a:gridCol w="2034226">
                  <a:extLst>
                    <a:ext uri="{9D8B030D-6E8A-4147-A177-3AD203B41FA5}">
                      <a16:colId xmlns:a16="http://schemas.microsoft.com/office/drawing/2014/main" val="18024814"/>
                    </a:ext>
                  </a:extLst>
                </a:gridCol>
              </a:tblGrid>
              <a:tr h="532267">
                <a:tc>
                  <a:txBody>
                    <a:bodyPr/>
                    <a:lstStyle/>
                    <a:p>
                      <a:pPr algn="ctr">
                        <a:lnSpc>
                          <a:spcPct val="150000"/>
                        </a:lnSpc>
                        <a:spcAft>
                          <a:spcPts val="0"/>
                        </a:spcAft>
                      </a:pPr>
                      <a:r>
                        <a:rPr lang="en-ZA" sz="1200" dirty="0" smtClean="0">
                          <a:effectLst/>
                        </a:rPr>
                        <a:t>DEMOGRAPHICS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ctr">
                        <a:lnSpc>
                          <a:spcPct val="150000"/>
                        </a:lnSpc>
                        <a:spcAft>
                          <a:spcPts val="0"/>
                        </a:spcAft>
                      </a:pPr>
                      <a:r>
                        <a:rPr lang="en-ZA" sz="1200" dirty="0">
                          <a:effectLst/>
                        </a:rPr>
                        <a:t>2020</a:t>
                      </a:r>
                    </a:p>
                    <a:p>
                      <a:pPr algn="ctr">
                        <a:lnSpc>
                          <a:spcPct val="150000"/>
                        </a:lnSpc>
                        <a:spcAft>
                          <a:spcPts val="0"/>
                        </a:spcAft>
                      </a:pPr>
                      <a:r>
                        <a:rPr lang="en-ZA" sz="1200" dirty="0" smtClean="0">
                          <a:effectLst/>
                        </a:rPr>
                        <a:t>N (%) </a:t>
                      </a:r>
                      <a:r>
                        <a:rPr lang="en-ZA" sz="1200" dirty="0">
                          <a:effectLst/>
                        </a:rPr>
                        <a:t>557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ctr">
                        <a:lnSpc>
                          <a:spcPct val="150000"/>
                        </a:lnSpc>
                        <a:spcAft>
                          <a:spcPts val="0"/>
                        </a:spcAft>
                      </a:pPr>
                      <a:r>
                        <a:rPr lang="en-ZA" sz="1200" dirty="0" smtClean="0">
                          <a:effectLst/>
                        </a:rPr>
                        <a:t>DEMOGRAPHICS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ctr">
                        <a:lnSpc>
                          <a:spcPct val="150000"/>
                        </a:lnSpc>
                        <a:spcAft>
                          <a:spcPts val="0"/>
                        </a:spcAft>
                      </a:pPr>
                      <a:r>
                        <a:rPr lang="en-ZA" sz="1200" dirty="0">
                          <a:effectLst/>
                        </a:rPr>
                        <a:t>2020</a:t>
                      </a:r>
                    </a:p>
                    <a:p>
                      <a:pPr algn="ctr">
                        <a:lnSpc>
                          <a:spcPct val="150000"/>
                        </a:lnSpc>
                        <a:spcAft>
                          <a:spcPts val="0"/>
                        </a:spcAft>
                      </a:pPr>
                      <a:r>
                        <a:rPr lang="en-ZA" sz="1200" dirty="0" smtClean="0">
                          <a:effectLst/>
                        </a:rPr>
                        <a:t>N (%) </a:t>
                      </a:r>
                      <a:r>
                        <a:rPr lang="en-ZA" sz="1200" dirty="0">
                          <a:effectLst/>
                        </a:rPr>
                        <a:t>557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extLst>
                  <a:ext uri="{0D108BD9-81ED-4DB2-BD59-A6C34878D82A}">
                    <a16:rowId xmlns:a16="http://schemas.microsoft.com/office/drawing/2014/main" val="776825056"/>
                  </a:ext>
                </a:extLst>
              </a:tr>
              <a:tr h="266133">
                <a:tc>
                  <a:txBody>
                    <a:bodyPr/>
                    <a:lstStyle/>
                    <a:p>
                      <a:pPr algn="just">
                        <a:lnSpc>
                          <a:spcPct val="150000"/>
                        </a:lnSpc>
                        <a:spcAft>
                          <a:spcPts val="0"/>
                        </a:spcAft>
                      </a:pPr>
                      <a:r>
                        <a:rPr lang="en-ZA" sz="1200" dirty="0">
                          <a:effectLst/>
                        </a:rPr>
                        <a:t>Mean </a:t>
                      </a:r>
                      <a:r>
                        <a:rPr lang="en-ZA" sz="1200" dirty="0" smtClean="0">
                          <a:effectLst/>
                        </a:rPr>
                        <a:t>age (years)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dirty="0" smtClean="0">
                          <a:effectLst/>
                        </a:rPr>
                        <a:t>62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extLst>
                  <a:ext uri="{0D108BD9-81ED-4DB2-BD59-A6C34878D82A}">
                    <a16:rowId xmlns:a16="http://schemas.microsoft.com/office/drawing/2014/main" val="4283554521"/>
                  </a:ext>
                </a:extLst>
              </a:tr>
              <a:tr h="2661333">
                <a:tc>
                  <a:txBody>
                    <a:bodyPr/>
                    <a:lstStyle/>
                    <a:p>
                      <a:pPr algn="just">
                        <a:lnSpc>
                          <a:spcPct val="150000"/>
                        </a:lnSpc>
                        <a:spcAft>
                          <a:spcPts val="0"/>
                        </a:spcAft>
                      </a:pPr>
                      <a:r>
                        <a:rPr lang="en-ZA" sz="1200" u="sng" dirty="0">
                          <a:effectLst/>
                        </a:rPr>
                        <a:t>Province </a:t>
                      </a:r>
                    </a:p>
                    <a:p>
                      <a:pPr algn="just">
                        <a:lnSpc>
                          <a:spcPct val="150000"/>
                        </a:lnSpc>
                        <a:spcAft>
                          <a:spcPts val="0"/>
                        </a:spcAft>
                      </a:pPr>
                      <a:r>
                        <a:rPr lang="en-ZA" sz="1200" dirty="0">
                          <a:effectLst/>
                        </a:rPr>
                        <a:t>Eastern Cape</a:t>
                      </a:r>
                    </a:p>
                    <a:p>
                      <a:pPr algn="just">
                        <a:lnSpc>
                          <a:spcPct val="150000"/>
                        </a:lnSpc>
                        <a:spcAft>
                          <a:spcPts val="0"/>
                        </a:spcAft>
                      </a:pPr>
                      <a:r>
                        <a:rPr lang="en-ZA" sz="1200" dirty="0">
                          <a:effectLst/>
                        </a:rPr>
                        <a:t>Free State</a:t>
                      </a:r>
                    </a:p>
                    <a:p>
                      <a:pPr algn="just">
                        <a:lnSpc>
                          <a:spcPct val="150000"/>
                        </a:lnSpc>
                        <a:spcAft>
                          <a:spcPts val="0"/>
                        </a:spcAft>
                      </a:pPr>
                      <a:r>
                        <a:rPr lang="en-ZA" sz="1200" dirty="0">
                          <a:effectLst/>
                        </a:rPr>
                        <a:t>Gauteng</a:t>
                      </a:r>
                    </a:p>
                    <a:p>
                      <a:pPr algn="just">
                        <a:lnSpc>
                          <a:spcPct val="150000"/>
                        </a:lnSpc>
                        <a:spcAft>
                          <a:spcPts val="0"/>
                        </a:spcAft>
                      </a:pPr>
                      <a:r>
                        <a:rPr lang="en-ZA" sz="1200" dirty="0">
                          <a:effectLst/>
                        </a:rPr>
                        <a:t>KwaZulu-Natal</a:t>
                      </a:r>
                    </a:p>
                    <a:p>
                      <a:pPr algn="just">
                        <a:lnSpc>
                          <a:spcPct val="150000"/>
                        </a:lnSpc>
                        <a:spcAft>
                          <a:spcPts val="0"/>
                        </a:spcAft>
                      </a:pPr>
                      <a:r>
                        <a:rPr lang="en-ZA" sz="1200" dirty="0">
                          <a:effectLst/>
                        </a:rPr>
                        <a:t>Limpopo</a:t>
                      </a:r>
                    </a:p>
                    <a:p>
                      <a:pPr algn="just">
                        <a:lnSpc>
                          <a:spcPct val="150000"/>
                        </a:lnSpc>
                        <a:spcAft>
                          <a:spcPts val="0"/>
                        </a:spcAft>
                      </a:pPr>
                      <a:r>
                        <a:rPr lang="en-ZA" sz="1200" dirty="0">
                          <a:effectLst/>
                        </a:rPr>
                        <a:t>Mpumalanga</a:t>
                      </a:r>
                    </a:p>
                    <a:p>
                      <a:pPr algn="just">
                        <a:lnSpc>
                          <a:spcPct val="150000"/>
                        </a:lnSpc>
                        <a:spcAft>
                          <a:spcPts val="0"/>
                        </a:spcAft>
                      </a:pPr>
                      <a:r>
                        <a:rPr lang="en-ZA" sz="1200" dirty="0">
                          <a:effectLst/>
                        </a:rPr>
                        <a:t>Northern Cape</a:t>
                      </a:r>
                    </a:p>
                    <a:p>
                      <a:pPr algn="just">
                        <a:lnSpc>
                          <a:spcPct val="150000"/>
                        </a:lnSpc>
                        <a:spcAft>
                          <a:spcPts val="0"/>
                        </a:spcAft>
                      </a:pPr>
                      <a:r>
                        <a:rPr lang="en-ZA" sz="1200" dirty="0">
                          <a:effectLst/>
                        </a:rPr>
                        <a:t>North West </a:t>
                      </a:r>
                    </a:p>
                    <a:p>
                      <a:pPr algn="just">
                        <a:lnSpc>
                          <a:spcPct val="150000"/>
                        </a:lnSpc>
                        <a:spcAft>
                          <a:spcPts val="0"/>
                        </a:spcAft>
                      </a:pPr>
                      <a:r>
                        <a:rPr lang="en-ZA" sz="1200" dirty="0">
                          <a:effectLst/>
                        </a:rPr>
                        <a:t>Western Cape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dirty="0">
                          <a:effectLst/>
                        </a:rPr>
                        <a:t> </a:t>
                      </a:r>
                    </a:p>
                    <a:p>
                      <a:pPr algn="just">
                        <a:lnSpc>
                          <a:spcPct val="150000"/>
                        </a:lnSpc>
                        <a:spcAft>
                          <a:spcPts val="0"/>
                        </a:spcAft>
                      </a:pPr>
                      <a:r>
                        <a:rPr lang="en-ZA" sz="1200" dirty="0" smtClean="0">
                          <a:effectLst/>
                        </a:rPr>
                        <a:t>7(1)</a:t>
                      </a:r>
                      <a:endParaRPr lang="en-ZA" sz="1200" dirty="0">
                        <a:effectLst/>
                      </a:endParaRPr>
                    </a:p>
                    <a:p>
                      <a:pPr algn="just">
                        <a:lnSpc>
                          <a:spcPct val="150000"/>
                        </a:lnSpc>
                        <a:spcAft>
                          <a:spcPts val="0"/>
                        </a:spcAft>
                      </a:pPr>
                      <a:r>
                        <a:rPr lang="en-ZA" sz="1200" dirty="0" smtClean="0">
                          <a:effectLst/>
                        </a:rPr>
                        <a:t>145(20)</a:t>
                      </a:r>
                      <a:endParaRPr lang="en-ZA" sz="1200" dirty="0">
                        <a:effectLst/>
                      </a:endParaRPr>
                    </a:p>
                    <a:p>
                      <a:pPr algn="just">
                        <a:lnSpc>
                          <a:spcPct val="150000"/>
                        </a:lnSpc>
                        <a:spcAft>
                          <a:spcPts val="0"/>
                        </a:spcAft>
                      </a:pPr>
                      <a:r>
                        <a:rPr lang="en-ZA" sz="1200" dirty="0" smtClean="0">
                          <a:effectLst/>
                        </a:rPr>
                        <a:t>195(27)</a:t>
                      </a:r>
                      <a:endParaRPr lang="en-ZA" sz="1200" dirty="0">
                        <a:effectLst/>
                      </a:endParaRPr>
                    </a:p>
                    <a:p>
                      <a:pPr algn="just">
                        <a:lnSpc>
                          <a:spcPct val="150000"/>
                        </a:lnSpc>
                        <a:spcAft>
                          <a:spcPts val="0"/>
                        </a:spcAft>
                      </a:pPr>
                      <a:r>
                        <a:rPr lang="en-ZA" sz="1200" dirty="0" smtClean="0">
                          <a:effectLst/>
                        </a:rPr>
                        <a:t>6(1)</a:t>
                      </a:r>
                      <a:endParaRPr lang="en-ZA" sz="1200" dirty="0">
                        <a:effectLst/>
                      </a:endParaRPr>
                    </a:p>
                    <a:p>
                      <a:pPr algn="just">
                        <a:lnSpc>
                          <a:spcPct val="150000"/>
                        </a:lnSpc>
                        <a:spcAft>
                          <a:spcPts val="0"/>
                        </a:spcAft>
                      </a:pPr>
                      <a:r>
                        <a:rPr lang="en-ZA" sz="1200" dirty="0" smtClean="0">
                          <a:effectLst/>
                        </a:rPr>
                        <a:t>10(2)</a:t>
                      </a:r>
                      <a:endParaRPr lang="en-ZA" sz="1200" dirty="0">
                        <a:effectLst/>
                      </a:endParaRPr>
                    </a:p>
                    <a:p>
                      <a:pPr algn="just">
                        <a:lnSpc>
                          <a:spcPct val="150000"/>
                        </a:lnSpc>
                        <a:spcAft>
                          <a:spcPts val="0"/>
                        </a:spcAft>
                      </a:pPr>
                      <a:r>
                        <a:rPr lang="en-ZA" sz="1200" dirty="0" smtClean="0">
                          <a:effectLst/>
                        </a:rPr>
                        <a:t>32(6)</a:t>
                      </a:r>
                      <a:endParaRPr lang="en-ZA" sz="1200" dirty="0">
                        <a:effectLst/>
                      </a:endParaRPr>
                    </a:p>
                    <a:p>
                      <a:pPr algn="just">
                        <a:lnSpc>
                          <a:spcPct val="150000"/>
                        </a:lnSpc>
                        <a:spcAft>
                          <a:spcPts val="0"/>
                        </a:spcAft>
                      </a:pPr>
                      <a:r>
                        <a:rPr lang="en-ZA" sz="1200" dirty="0" smtClean="0">
                          <a:effectLst/>
                        </a:rPr>
                        <a:t>93(17)</a:t>
                      </a:r>
                      <a:endParaRPr lang="en-ZA" sz="1200" dirty="0">
                        <a:effectLst/>
                      </a:endParaRPr>
                    </a:p>
                    <a:p>
                      <a:pPr algn="just">
                        <a:lnSpc>
                          <a:spcPct val="150000"/>
                        </a:lnSpc>
                        <a:spcAft>
                          <a:spcPts val="0"/>
                        </a:spcAft>
                      </a:pPr>
                      <a:r>
                        <a:rPr lang="en-ZA" sz="1200" dirty="0" smtClean="0">
                          <a:effectLst/>
                        </a:rPr>
                        <a:t>241(33)</a:t>
                      </a:r>
                      <a:endParaRPr lang="en-ZA" sz="1200" dirty="0">
                        <a:effectLst/>
                      </a:endParaRPr>
                    </a:p>
                    <a:p>
                      <a:pPr algn="just">
                        <a:lnSpc>
                          <a:spcPct val="150000"/>
                        </a:lnSpc>
                        <a:spcAft>
                          <a:spcPts val="0"/>
                        </a:spcAft>
                      </a:pPr>
                      <a:r>
                        <a:rPr lang="en-ZA" sz="1200" dirty="0" smtClean="0">
                          <a:effectLst/>
                        </a:rPr>
                        <a:t>6(1)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b="1" u="sng" dirty="0" smtClean="0">
                          <a:solidFill>
                            <a:schemeClr val="bg1"/>
                          </a:solidFill>
                          <a:effectLst/>
                        </a:rPr>
                        <a:t>Commodity *</a:t>
                      </a:r>
                      <a:endParaRPr lang="en-ZA" sz="1200" b="1" u="sng" dirty="0">
                        <a:solidFill>
                          <a:schemeClr val="bg1"/>
                        </a:solidFill>
                        <a:effectLst/>
                      </a:endParaRPr>
                    </a:p>
                    <a:p>
                      <a:pPr algn="just">
                        <a:lnSpc>
                          <a:spcPct val="150000"/>
                        </a:lnSpc>
                        <a:spcAft>
                          <a:spcPts val="0"/>
                        </a:spcAft>
                      </a:pPr>
                      <a:r>
                        <a:rPr lang="en-ZA" sz="1200" b="1" dirty="0" smtClean="0">
                          <a:solidFill>
                            <a:schemeClr val="bg1"/>
                          </a:solidFill>
                          <a:effectLst/>
                        </a:rPr>
                        <a:t>Gold</a:t>
                      </a:r>
                      <a:endParaRPr lang="en-ZA" sz="1200" b="1" dirty="0">
                        <a:solidFill>
                          <a:schemeClr val="bg1"/>
                        </a:solidFill>
                        <a:effectLst/>
                      </a:endParaRPr>
                    </a:p>
                    <a:p>
                      <a:pPr algn="just">
                        <a:lnSpc>
                          <a:spcPct val="150000"/>
                        </a:lnSpc>
                        <a:spcAft>
                          <a:spcPts val="0"/>
                        </a:spcAft>
                      </a:pPr>
                      <a:r>
                        <a:rPr lang="en-ZA" sz="1200" b="1" dirty="0">
                          <a:solidFill>
                            <a:schemeClr val="bg1"/>
                          </a:solidFill>
                          <a:effectLst/>
                        </a:rPr>
                        <a:t>Platinum</a:t>
                      </a:r>
                    </a:p>
                    <a:p>
                      <a:pPr algn="just">
                        <a:lnSpc>
                          <a:spcPct val="150000"/>
                        </a:lnSpc>
                        <a:spcAft>
                          <a:spcPts val="0"/>
                        </a:spcAft>
                      </a:pPr>
                      <a:r>
                        <a:rPr lang="en-ZA" sz="1200" b="1" dirty="0">
                          <a:solidFill>
                            <a:schemeClr val="bg1"/>
                          </a:solidFill>
                          <a:effectLst/>
                        </a:rPr>
                        <a:t>Asbestos</a:t>
                      </a:r>
                    </a:p>
                    <a:p>
                      <a:pPr algn="just">
                        <a:lnSpc>
                          <a:spcPct val="150000"/>
                        </a:lnSpc>
                        <a:spcAft>
                          <a:spcPts val="0"/>
                        </a:spcAft>
                      </a:pPr>
                      <a:r>
                        <a:rPr lang="en-ZA" sz="1200" b="1" dirty="0">
                          <a:solidFill>
                            <a:schemeClr val="bg1"/>
                          </a:solidFill>
                          <a:effectLst/>
                        </a:rPr>
                        <a:t>Coal</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solidFill>
                      <a:schemeClr val="accent1"/>
                    </a:solidFill>
                  </a:tcPr>
                </a:tc>
                <a:tc>
                  <a:txBody>
                    <a:bodyPr/>
                    <a:lstStyle/>
                    <a:p>
                      <a:pPr algn="just">
                        <a:lnSpc>
                          <a:spcPct val="150000"/>
                        </a:lnSpc>
                        <a:spcAft>
                          <a:spcPts val="0"/>
                        </a:spcAft>
                      </a:pPr>
                      <a:r>
                        <a:rPr lang="en-ZA" sz="1200" dirty="0">
                          <a:effectLst/>
                        </a:rPr>
                        <a:t> </a:t>
                      </a:r>
                      <a:endParaRPr lang="en-ZA" sz="1200" dirty="0" smtClean="0">
                        <a:effectLst/>
                      </a:endParaRPr>
                    </a:p>
                    <a:p>
                      <a:pPr algn="just">
                        <a:lnSpc>
                          <a:spcPct val="150000"/>
                        </a:lnSpc>
                        <a:spcAft>
                          <a:spcPts val="0"/>
                        </a:spcAft>
                      </a:pPr>
                      <a:endParaRPr lang="en-ZA" sz="1200" dirty="0">
                        <a:effectLst/>
                      </a:endParaRPr>
                    </a:p>
                    <a:p>
                      <a:pPr algn="just">
                        <a:lnSpc>
                          <a:spcPct val="150000"/>
                        </a:lnSpc>
                        <a:spcAft>
                          <a:spcPts val="0"/>
                        </a:spcAft>
                      </a:pPr>
                      <a:r>
                        <a:rPr lang="en-ZA" sz="1200" dirty="0" smtClean="0">
                          <a:effectLst/>
                        </a:rPr>
                        <a:t>335(65)</a:t>
                      </a:r>
                      <a:endParaRPr lang="en-ZA" sz="1200" dirty="0">
                        <a:effectLst/>
                      </a:endParaRPr>
                    </a:p>
                    <a:p>
                      <a:pPr algn="just">
                        <a:lnSpc>
                          <a:spcPct val="150000"/>
                        </a:lnSpc>
                        <a:spcAft>
                          <a:spcPts val="0"/>
                        </a:spcAft>
                      </a:pPr>
                      <a:r>
                        <a:rPr lang="en-ZA" sz="1200" dirty="0">
                          <a:effectLst/>
                        </a:rPr>
                        <a:t>82 (</a:t>
                      </a:r>
                      <a:r>
                        <a:rPr lang="en-ZA" sz="1200" dirty="0" smtClean="0">
                          <a:effectLst/>
                        </a:rPr>
                        <a:t>16)</a:t>
                      </a:r>
                      <a:endParaRPr lang="en-ZA" sz="1200" dirty="0">
                        <a:effectLst/>
                      </a:endParaRPr>
                    </a:p>
                    <a:p>
                      <a:pPr algn="just">
                        <a:lnSpc>
                          <a:spcPct val="150000"/>
                        </a:lnSpc>
                        <a:spcAft>
                          <a:spcPts val="0"/>
                        </a:spcAft>
                      </a:pPr>
                      <a:r>
                        <a:rPr lang="en-ZA" sz="1200" dirty="0" smtClean="0">
                          <a:effectLst/>
                        </a:rPr>
                        <a:t>69(13)</a:t>
                      </a:r>
                      <a:endParaRPr lang="en-ZA" sz="1200" dirty="0">
                        <a:effectLst/>
                      </a:endParaRPr>
                    </a:p>
                    <a:p>
                      <a:pPr algn="just">
                        <a:lnSpc>
                          <a:spcPct val="150000"/>
                        </a:lnSpc>
                        <a:spcAft>
                          <a:spcPts val="0"/>
                        </a:spcAft>
                      </a:pPr>
                      <a:r>
                        <a:rPr lang="en-ZA" sz="1200" dirty="0" smtClean="0">
                          <a:effectLst/>
                        </a:rPr>
                        <a:t>34(5)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extLst>
                  <a:ext uri="{0D108BD9-81ED-4DB2-BD59-A6C34878D82A}">
                    <a16:rowId xmlns:a16="http://schemas.microsoft.com/office/drawing/2014/main" val="2883933616"/>
                  </a:ext>
                </a:extLst>
              </a:tr>
              <a:tr h="798400">
                <a:tc>
                  <a:txBody>
                    <a:bodyPr/>
                    <a:lstStyle/>
                    <a:p>
                      <a:pPr algn="just">
                        <a:lnSpc>
                          <a:spcPct val="150000"/>
                        </a:lnSpc>
                        <a:spcAft>
                          <a:spcPts val="0"/>
                        </a:spcAft>
                      </a:pPr>
                      <a:r>
                        <a:rPr lang="en-ZA" sz="1200" u="sng" dirty="0">
                          <a:effectLst/>
                        </a:rPr>
                        <a:t>Gender</a:t>
                      </a:r>
                    </a:p>
                    <a:p>
                      <a:pPr algn="just">
                        <a:lnSpc>
                          <a:spcPct val="150000"/>
                        </a:lnSpc>
                        <a:spcAft>
                          <a:spcPts val="0"/>
                        </a:spcAft>
                      </a:pPr>
                      <a:r>
                        <a:rPr lang="en-ZA" sz="1200" dirty="0">
                          <a:effectLst/>
                        </a:rPr>
                        <a:t>Female</a:t>
                      </a:r>
                    </a:p>
                    <a:p>
                      <a:pPr algn="just">
                        <a:lnSpc>
                          <a:spcPct val="150000"/>
                        </a:lnSpc>
                        <a:spcAft>
                          <a:spcPts val="0"/>
                        </a:spcAft>
                      </a:pPr>
                      <a:r>
                        <a:rPr lang="en-ZA" sz="1200" dirty="0">
                          <a:effectLst/>
                        </a:rPr>
                        <a:t>Male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dirty="0">
                          <a:effectLst/>
                        </a:rPr>
                        <a:t> </a:t>
                      </a:r>
                    </a:p>
                    <a:p>
                      <a:pPr algn="just">
                        <a:lnSpc>
                          <a:spcPct val="150000"/>
                        </a:lnSpc>
                        <a:spcAft>
                          <a:spcPts val="0"/>
                        </a:spcAft>
                      </a:pPr>
                      <a:r>
                        <a:rPr lang="en-ZA" sz="1200" dirty="0" smtClean="0">
                          <a:effectLst/>
                        </a:rPr>
                        <a:t>29(5)</a:t>
                      </a:r>
                      <a:endParaRPr lang="en-ZA" sz="1200" dirty="0">
                        <a:effectLst/>
                      </a:endParaRPr>
                    </a:p>
                    <a:p>
                      <a:pPr algn="just">
                        <a:lnSpc>
                          <a:spcPct val="150000"/>
                        </a:lnSpc>
                        <a:spcAft>
                          <a:spcPts val="0"/>
                        </a:spcAft>
                      </a:pPr>
                      <a:r>
                        <a:rPr lang="en-ZA" sz="1200" dirty="0" smtClean="0">
                          <a:effectLst/>
                        </a:rPr>
                        <a:t>528(95)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b="1" u="sng" dirty="0">
                          <a:solidFill>
                            <a:schemeClr val="bg1"/>
                          </a:solidFill>
                          <a:effectLst/>
                        </a:rPr>
                        <a:t>Race </a:t>
                      </a:r>
                    </a:p>
                    <a:p>
                      <a:pPr algn="just">
                        <a:lnSpc>
                          <a:spcPct val="150000"/>
                        </a:lnSpc>
                        <a:spcAft>
                          <a:spcPts val="0"/>
                        </a:spcAft>
                      </a:pPr>
                      <a:r>
                        <a:rPr lang="en-ZA" sz="1200" b="1" dirty="0">
                          <a:solidFill>
                            <a:schemeClr val="bg1"/>
                          </a:solidFill>
                          <a:effectLst/>
                        </a:rPr>
                        <a:t>Black </a:t>
                      </a:r>
                    </a:p>
                    <a:p>
                      <a:pPr algn="just">
                        <a:lnSpc>
                          <a:spcPct val="150000"/>
                        </a:lnSpc>
                        <a:spcAft>
                          <a:spcPts val="0"/>
                        </a:spcAft>
                      </a:pPr>
                      <a:r>
                        <a:rPr lang="en-ZA" sz="1200" b="1" dirty="0">
                          <a:solidFill>
                            <a:schemeClr val="bg1"/>
                          </a:solidFill>
                          <a:effectLst/>
                        </a:rPr>
                        <a:t>White</a:t>
                      </a:r>
                      <a:endParaRPr lang="en-Z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solidFill>
                      <a:schemeClr val="accent1"/>
                    </a:solidFill>
                  </a:tcPr>
                </a:tc>
                <a:tc>
                  <a:txBody>
                    <a:bodyPr/>
                    <a:lstStyle/>
                    <a:p>
                      <a:pPr algn="just">
                        <a:lnSpc>
                          <a:spcPct val="150000"/>
                        </a:lnSpc>
                        <a:spcAft>
                          <a:spcPts val="0"/>
                        </a:spcAft>
                      </a:pPr>
                      <a:r>
                        <a:rPr lang="en-ZA" sz="1200" dirty="0">
                          <a:effectLst/>
                        </a:rPr>
                        <a:t> </a:t>
                      </a:r>
                    </a:p>
                    <a:p>
                      <a:pPr algn="just">
                        <a:lnSpc>
                          <a:spcPct val="150000"/>
                        </a:lnSpc>
                        <a:spcAft>
                          <a:spcPts val="0"/>
                        </a:spcAft>
                      </a:pPr>
                      <a:r>
                        <a:rPr lang="en-ZA" sz="1200" dirty="0" smtClean="0">
                          <a:effectLst/>
                        </a:rPr>
                        <a:t>304(55)</a:t>
                      </a:r>
                      <a:endParaRPr lang="en-ZA" sz="1200" dirty="0">
                        <a:effectLst/>
                      </a:endParaRPr>
                    </a:p>
                    <a:p>
                      <a:pPr algn="just">
                        <a:lnSpc>
                          <a:spcPct val="150000"/>
                        </a:lnSpc>
                        <a:spcAft>
                          <a:spcPts val="0"/>
                        </a:spcAft>
                      </a:pPr>
                      <a:r>
                        <a:rPr lang="en-ZA" sz="1200" dirty="0" smtClean="0">
                          <a:effectLst/>
                        </a:rPr>
                        <a:t>251(45)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extLst>
                  <a:ext uri="{0D108BD9-81ED-4DB2-BD59-A6C34878D82A}">
                    <a16:rowId xmlns:a16="http://schemas.microsoft.com/office/drawing/2014/main" val="2086439295"/>
                  </a:ext>
                </a:extLst>
              </a:tr>
              <a:tr h="798400">
                <a:tc>
                  <a:txBody>
                    <a:bodyPr/>
                    <a:lstStyle/>
                    <a:p>
                      <a:pPr algn="just">
                        <a:lnSpc>
                          <a:spcPct val="150000"/>
                        </a:lnSpc>
                        <a:spcAft>
                          <a:spcPts val="0"/>
                        </a:spcAft>
                      </a:pPr>
                      <a:r>
                        <a:rPr lang="en-ZA" sz="1200" u="sng" dirty="0">
                          <a:effectLst/>
                        </a:rPr>
                        <a:t>Employment </a:t>
                      </a:r>
                      <a:r>
                        <a:rPr lang="en-ZA" sz="1200" u="sng" dirty="0" smtClean="0">
                          <a:effectLst/>
                        </a:rPr>
                        <a:t>Status</a:t>
                      </a:r>
                      <a:endParaRPr lang="en-ZA" sz="1200" u="sng" dirty="0">
                        <a:effectLst/>
                      </a:endParaRPr>
                    </a:p>
                    <a:p>
                      <a:pPr algn="just">
                        <a:lnSpc>
                          <a:spcPct val="150000"/>
                        </a:lnSpc>
                        <a:spcAft>
                          <a:spcPts val="0"/>
                        </a:spcAft>
                      </a:pPr>
                      <a:r>
                        <a:rPr lang="en-ZA" sz="1200" dirty="0">
                          <a:effectLst/>
                        </a:rPr>
                        <a:t>Current </a:t>
                      </a:r>
                    </a:p>
                    <a:p>
                      <a:pPr algn="just">
                        <a:lnSpc>
                          <a:spcPct val="150000"/>
                        </a:lnSpc>
                        <a:spcAft>
                          <a:spcPts val="0"/>
                        </a:spcAft>
                      </a:pPr>
                      <a:r>
                        <a:rPr lang="en-ZA" sz="1200" dirty="0">
                          <a:effectLst/>
                        </a:rPr>
                        <a:t>Ex-miner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r>
                        <a:rPr lang="en-ZA" sz="1200" dirty="0">
                          <a:effectLst/>
                        </a:rPr>
                        <a:t> </a:t>
                      </a:r>
                    </a:p>
                    <a:p>
                      <a:pPr algn="just">
                        <a:lnSpc>
                          <a:spcPct val="150000"/>
                        </a:lnSpc>
                        <a:spcAft>
                          <a:spcPts val="0"/>
                        </a:spcAft>
                      </a:pPr>
                      <a:r>
                        <a:rPr lang="en-ZA" sz="1200" dirty="0" smtClean="0">
                          <a:effectLst/>
                        </a:rPr>
                        <a:t>187(35)</a:t>
                      </a:r>
                      <a:endParaRPr lang="en-ZA" sz="1200" dirty="0">
                        <a:effectLst/>
                      </a:endParaRPr>
                    </a:p>
                    <a:p>
                      <a:pPr algn="just">
                        <a:lnSpc>
                          <a:spcPct val="150000"/>
                        </a:lnSpc>
                        <a:spcAft>
                          <a:spcPts val="0"/>
                        </a:spcAft>
                      </a:pPr>
                      <a:r>
                        <a:rPr lang="en-ZA" sz="1200" dirty="0" smtClean="0">
                          <a:effectLst/>
                        </a:rPr>
                        <a:t>348(65)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tc>
                  <a:txBody>
                    <a:bodyPr/>
                    <a:lstStyle/>
                    <a:p>
                      <a:pPr algn="just">
                        <a:lnSpc>
                          <a:spcPct val="150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tc>
                <a:extLst>
                  <a:ext uri="{0D108BD9-81ED-4DB2-BD59-A6C34878D82A}">
                    <a16:rowId xmlns:a16="http://schemas.microsoft.com/office/drawing/2014/main" val="1584413096"/>
                  </a:ext>
                </a:extLst>
              </a:tr>
            </a:tbl>
          </a:graphicData>
        </a:graphic>
      </p:graphicFrame>
      <p:sp>
        <p:nvSpPr>
          <p:cNvPr id="3" name="TextBox 2"/>
          <p:cNvSpPr txBox="1"/>
          <p:nvPr/>
        </p:nvSpPr>
        <p:spPr>
          <a:xfrm>
            <a:off x="-1764704" y="6341396"/>
            <a:ext cx="6912768" cy="276999"/>
          </a:xfrm>
          <a:prstGeom prst="rect">
            <a:avLst/>
          </a:prstGeom>
          <a:noFill/>
        </p:spPr>
        <p:txBody>
          <a:bodyPr wrap="square" rtlCol="0">
            <a:spAutoFit/>
          </a:bodyPr>
          <a:lstStyle/>
          <a:p>
            <a:pPr algn="ctr"/>
            <a:r>
              <a:rPr lang="en-ZA" sz="1200" dirty="0" smtClean="0">
                <a:latin typeface="Arial" panose="020B0604020202020204" pitchFamily="34" charset="0"/>
              </a:rPr>
              <a:t>*</a:t>
            </a:r>
            <a:r>
              <a:rPr lang="en-ZA" sz="1200" dirty="0" smtClean="0">
                <a:latin typeface="Harlow Solid Italic" panose="04030604020F02020D02" pitchFamily="82" charset="0"/>
              </a:rPr>
              <a:t> </a:t>
            </a:r>
            <a:r>
              <a:rPr lang="en-ZA" sz="1200" dirty="0" smtClean="0">
                <a:latin typeface="Arial" panose="020B0604020202020204" pitchFamily="34" charset="0"/>
              </a:rPr>
              <a:t>Commodity grouped as per longest service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0243" name="Rectangle 18"/>
          <p:cNvSpPr>
            <a:spLocks noChangeArrowheads="1"/>
          </p:cNvSpPr>
          <p:nvPr/>
        </p:nvSpPr>
        <p:spPr bwMode="auto">
          <a:xfrm>
            <a:off x="755576" y="85389"/>
            <a:ext cx="8572500" cy="16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defRPr/>
            </a:pPr>
            <a:endParaRPr lang="en-US" altLang="en-US" sz="1000" b="1" dirty="0" smtClean="0">
              <a:solidFill>
                <a:srgbClr val="000000"/>
              </a:solidFill>
              <a:latin typeface="Arial" panose="020B0604020202020204" pitchFamily="34" charset="0"/>
            </a:endParaRPr>
          </a:p>
          <a:p>
            <a:pPr eaLnBrk="1" hangingPunct="1">
              <a:defRPr/>
            </a:pPr>
            <a:endParaRPr lang="en-US" altLang="en-US" sz="1800" b="1" dirty="0" smtClean="0">
              <a:solidFill>
                <a:srgbClr val="000000"/>
              </a:solidFill>
              <a:latin typeface="Arial" panose="020B0604020202020204" pitchFamily="34" charset="0"/>
            </a:endParaRPr>
          </a:p>
          <a:p>
            <a:pPr marL="0" indent="0" algn="ctr" eaLnBrk="1" hangingPunct="1">
              <a:spcBef>
                <a:spcPct val="0"/>
              </a:spcBef>
              <a:buFont typeface="Arial" panose="020B0604020202020204" pitchFamily="34" charset="0"/>
              <a:buNone/>
              <a:defRPr/>
            </a:pPr>
            <a:r>
              <a:rPr lang="en-US" altLang="en-US" sz="2400" b="1" dirty="0" smtClean="0">
                <a:solidFill>
                  <a:srgbClr val="006F45"/>
                </a:solidFill>
                <a:latin typeface="Arial" panose="020B0604020202020204" pitchFamily="34" charset="0"/>
              </a:rPr>
              <a:t>PATHOLOGICAL FINDINGS </a:t>
            </a:r>
          </a:p>
          <a:p>
            <a:pPr marL="0" indent="0" eaLnBrk="1" hangingPunct="1">
              <a:buFont typeface="Arial" panose="020B0604020202020204" pitchFamily="34" charset="0"/>
              <a:buNone/>
              <a:defRPr/>
            </a:pPr>
            <a:endParaRPr lang="en-US" altLang="en-US" sz="1800" b="1" dirty="0" smtClean="0">
              <a:solidFill>
                <a:srgbClr val="000000"/>
              </a:solidFill>
              <a:latin typeface="Arial" panose="020B0604020202020204" pitchFamily="34" charset="0"/>
            </a:endParaRPr>
          </a:p>
          <a:p>
            <a:pPr marL="0" indent="0" eaLnBrk="1" hangingPunct="1">
              <a:buFont typeface="Arial" panose="020B0604020202020204" pitchFamily="34" charset="0"/>
              <a:buNone/>
              <a:defRPr/>
            </a:pPr>
            <a:endParaRPr lang="en-US" altLang="en-US" sz="1800" b="1" dirty="0" smtClean="0">
              <a:solidFill>
                <a:srgbClr val="000000"/>
              </a:solidFill>
              <a:latin typeface="Arial" panose="020B0604020202020204" pitchFamily="34" charset="0"/>
            </a:endParaRPr>
          </a:p>
        </p:txBody>
      </p:sp>
      <p:sp>
        <p:nvSpPr>
          <p:cNvPr id="14340"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728930-9031-4E28-AD9A-8BAE73092509}" type="slidenum">
              <a:rPr lang="en-US" altLang="en-US" sz="1000" smtClean="0">
                <a:solidFill>
                  <a:srgbClr val="000000"/>
                </a:solidFill>
                <a:latin typeface="Arial" panose="020B0604020202020204" pitchFamily="34" charset="0"/>
              </a:rPr>
              <a:pPr>
                <a:spcBef>
                  <a:spcPct val="0"/>
                </a:spcBef>
                <a:buFontTx/>
                <a:buNone/>
              </a:pPr>
              <a:t>6</a:t>
            </a:fld>
            <a:endParaRPr lang="en-US" altLang="en-US" sz="1000" smtClean="0">
              <a:solidFill>
                <a:srgbClr val="000000"/>
              </a:solidFill>
              <a:latin typeface="Arial" panose="020B0604020202020204" pitchFamily="34" charset="0"/>
            </a:endParaRPr>
          </a:p>
        </p:txBody>
      </p:sp>
      <p:pic>
        <p:nvPicPr>
          <p:cNvPr id="1434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2839045" cy="10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3"/>
          <p:cNvSpPr>
            <a:spLocks noChangeArrowheads="1"/>
          </p:cNvSpPr>
          <p:nvPr/>
        </p:nvSpPr>
        <p:spPr bwMode="auto">
          <a:xfrm>
            <a:off x="1619250" y="5486400"/>
            <a:ext cx="669766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14725" algn="l"/>
                <a:tab pos="50387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14725" algn="l"/>
                <a:tab pos="50387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14725" algn="l"/>
                <a:tab pos="50387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14725" algn="l"/>
                <a:tab pos="5038725" algn="l"/>
              </a:tabLst>
              <a:defRPr sz="2000">
                <a:solidFill>
                  <a:schemeClr val="tx1"/>
                </a:solidFill>
                <a:latin typeface="Calibri" panose="020F0502020204030204" pitchFamily="34" charset="0"/>
              </a:defRPr>
            </a:lvl9pPr>
          </a:lstStyle>
          <a:p>
            <a:pPr>
              <a:lnSpc>
                <a:spcPct val="107000"/>
              </a:lnSpc>
              <a:spcBef>
                <a:spcPct val="0"/>
              </a:spcBef>
              <a:spcAft>
                <a:spcPts val="800"/>
              </a:spcAft>
              <a:buFontTx/>
              <a:buNone/>
            </a:pPr>
            <a:r>
              <a:rPr lang="en-ZA" altLang="en-US" sz="1800" b="1" dirty="0" smtClean="0">
                <a:latin typeface="Arial" panose="020B0604020202020204" pitchFamily="34" charset="0"/>
                <a:ea typeface="Calibri" panose="020F0502020204030204" pitchFamily="34" charset="0"/>
                <a:cs typeface="Times New Roman" panose="02020603050405020304" pitchFamily="18" charset="0"/>
              </a:rPr>
              <a:t>FIGURE 1: OVERALL </a:t>
            </a:r>
            <a:r>
              <a:rPr lang="en-ZA" altLang="en-US" sz="1800" b="1" dirty="0">
                <a:latin typeface="Arial" panose="020B0604020202020204" pitchFamily="34" charset="0"/>
                <a:ea typeface="Calibri" panose="020F0502020204030204" pitchFamily="34" charset="0"/>
                <a:cs typeface="Times New Roman" panose="02020603050405020304" pitchFamily="18" charset="0"/>
              </a:rPr>
              <a:t>DISEASE </a:t>
            </a:r>
            <a:r>
              <a:rPr lang="en-ZA" altLang="en-US" sz="1800" b="1" dirty="0" smtClean="0">
                <a:latin typeface="Arial" panose="020B0604020202020204" pitchFamily="34" charset="0"/>
                <a:ea typeface="Calibri" panose="020F0502020204030204" pitchFamily="34" charset="0"/>
                <a:cs typeface="Times New Roman" panose="02020603050405020304" pitchFamily="18" charset="0"/>
              </a:rPr>
              <a:t>RATES PER 1000 </a:t>
            </a:r>
            <a:endParaRPr lang="en-ZA" altLang="en-US" sz="1800" dirty="0">
              <a:ea typeface="Calibri" panose="020F0502020204030204" pitchFamily="34" charset="0"/>
              <a:cs typeface="Times New Roman" panose="02020603050405020304" pitchFamily="18" charset="0"/>
            </a:endParaRPr>
          </a:p>
        </p:txBody>
      </p:sp>
      <p:sp>
        <p:nvSpPr>
          <p:cNvPr id="2" name="TextBox 1"/>
          <p:cNvSpPr txBox="1"/>
          <p:nvPr/>
        </p:nvSpPr>
        <p:spPr>
          <a:xfrm>
            <a:off x="899592" y="6093296"/>
            <a:ext cx="6408712" cy="307777"/>
          </a:xfrm>
          <a:prstGeom prst="rect">
            <a:avLst/>
          </a:prstGeom>
          <a:noFill/>
        </p:spPr>
        <p:txBody>
          <a:bodyPr wrap="square" rtlCol="0">
            <a:spAutoFit/>
          </a:bodyPr>
          <a:lstStyle/>
          <a:p>
            <a:pPr algn="ctr"/>
            <a:r>
              <a:rPr lang="en-ZA" sz="1400" dirty="0" smtClean="0">
                <a:latin typeface="+mn-lt"/>
              </a:rPr>
              <a:t>* Miners may have more than one disease</a:t>
            </a:r>
          </a:p>
        </p:txBody>
      </p:sp>
      <p:pic>
        <p:nvPicPr>
          <p:cNvPr id="3" name="Picture 2"/>
          <p:cNvPicPr>
            <a:picLocks noChangeAspect="1"/>
          </p:cNvPicPr>
          <p:nvPr/>
        </p:nvPicPr>
        <p:blipFill>
          <a:blip r:embed="rId4"/>
          <a:stretch>
            <a:fillRect/>
          </a:stretch>
        </p:blipFill>
        <p:spPr>
          <a:xfrm>
            <a:off x="755576" y="1355374"/>
            <a:ext cx="7416823" cy="39614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6387" name="Rectangle 18"/>
          <p:cNvSpPr>
            <a:spLocks noChangeArrowheads="1"/>
          </p:cNvSpPr>
          <p:nvPr/>
        </p:nvSpPr>
        <p:spPr bwMode="auto">
          <a:xfrm>
            <a:off x="285750" y="1357313"/>
            <a:ext cx="85725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000" b="1" dirty="0">
                <a:solidFill>
                  <a:srgbClr val="000000"/>
                </a:solidFill>
                <a:latin typeface="Arial" panose="020B0604020202020204" pitchFamily="34" charset="0"/>
              </a:rPr>
              <a:t> </a:t>
            </a:r>
          </a:p>
          <a:p>
            <a:pPr eaLnBrk="1" hangingPunct="1">
              <a:buFontTx/>
              <a:buNone/>
            </a:pPr>
            <a:endParaRPr lang="en-US" altLang="en-US" sz="1000" b="1" dirty="0">
              <a:solidFill>
                <a:srgbClr val="000000"/>
              </a:solidFill>
              <a:latin typeface="Arial" panose="020B0604020202020204" pitchFamily="34" charset="0"/>
            </a:endParaRPr>
          </a:p>
          <a:p>
            <a:pPr eaLnBrk="1" hangingPunct="1">
              <a:buFontTx/>
              <a:buNone/>
            </a:pPr>
            <a:endParaRPr lang="en-US" altLang="en-US" sz="1000" b="1" dirty="0">
              <a:solidFill>
                <a:srgbClr val="000000"/>
              </a:solidFill>
              <a:latin typeface="Arial" panose="020B0604020202020204" pitchFamily="34" charset="0"/>
            </a:endParaRPr>
          </a:p>
          <a:p>
            <a:pPr eaLnBrk="1" hangingPunct="1">
              <a:buFontTx/>
              <a:buNone/>
            </a:pPr>
            <a:endParaRPr lang="en-US" altLang="en-US" sz="1000" b="1" dirty="0">
              <a:solidFill>
                <a:srgbClr val="000000"/>
              </a:solidFill>
              <a:latin typeface="Arial" panose="020B0604020202020204" pitchFamily="34" charset="0"/>
            </a:endParaRPr>
          </a:p>
          <a:p>
            <a:pPr algn="just" eaLnBrk="1" hangingPunct="1">
              <a:buFont typeface="Wingdings" panose="05000000000000000000" pitchFamily="2" charset="2"/>
              <a:buChar char="Ø"/>
            </a:pPr>
            <a:r>
              <a:rPr lang="en-ZA" altLang="en-US" sz="2000" dirty="0" smtClean="0">
                <a:latin typeface="Arial" panose="020B0604020202020204" pitchFamily="34" charset="0"/>
              </a:rPr>
              <a:t>15.3</a:t>
            </a:r>
            <a:r>
              <a:rPr lang="en-ZA" altLang="en-US" sz="2000" dirty="0">
                <a:latin typeface="Arial" panose="020B0604020202020204" pitchFamily="34" charset="0"/>
              </a:rPr>
              <a:t>% </a:t>
            </a:r>
            <a:r>
              <a:rPr lang="en-ZA" altLang="en-US" sz="2000" dirty="0" smtClean="0">
                <a:latin typeface="Arial" panose="020B0604020202020204" pitchFamily="34" charset="0"/>
              </a:rPr>
              <a:t>of cases were diagnosed with </a:t>
            </a:r>
            <a:r>
              <a:rPr lang="en-ZA" altLang="en-US" sz="2000" dirty="0">
                <a:latin typeface="Arial" panose="020B0604020202020204" pitchFamily="34" charset="0"/>
              </a:rPr>
              <a:t>active pulmonary TB (PTB</a:t>
            </a:r>
            <a:r>
              <a:rPr lang="en-ZA" altLang="en-US" sz="2000" dirty="0" smtClean="0">
                <a:latin typeface="Arial" panose="020B0604020202020204" pitchFamily="34" charset="0"/>
              </a:rPr>
              <a:t>).</a:t>
            </a:r>
          </a:p>
          <a:p>
            <a:pPr marL="0" indent="0" algn="just" eaLnBrk="1" hangingPunct="1">
              <a:buNone/>
            </a:pPr>
            <a:endParaRPr lang="en-ZA" altLang="en-US" sz="2000" dirty="0" smtClean="0">
              <a:latin typeface="Arial" panose="020B0604020202020204" pitchFamily="34" charset="0"/>
            </a:endParaRPr>
          </a:p>
          <a:p>
            <a:pPr algn="just" eaLnBrk="1" hangingPunct="1">
              <a:buFont typeface="Wingdings" panose="05000000000000000000" pitchFamily="2" charset="2"/>
              <a:buChar char="Ø"/>
            </a:pPr>
            <a:r>
              <a:rPr lang="en-GB" altLang="en-US" sz="2000" dirty="0" smtClean="0">
                <a:latin typeface="Arial" panose="020B0604020202020204" pitchFamily="34" charset="0"/>
              </a:rPr>
              <a:t>The </a:t>
            </a:r>
            <a:r>
              <a:rPr lang="en-GB" altLang="en-US" sz="2000" dirty="0">
                <a:latin typeface="Arial" panose="020B0604020202020204" pitchFamily="34" charset="0"/>
              </a:rPr>
              <a:t>majority of the </a:t>
            </a:r>
            <a:r>
              <a:rPr lang="en-GB" altLang="en-US" sz="2000" dirty="0" smtClean="0">
                <a:latin typeface="Arial" panose="020B0604020202020204" pitchFamily="34" charset="0"/>
              </a:rPr>
              <a:t>TB cases (</a:t>
            </a:r>
            <a:r>
              <a:rPr lang="en-GB" altLang="en-US" sz="2000" dirty="0" smtClean="0">
                <a:latin typeface="Arial" panose="020B0604020202020204" pitchFamily="34" charset="0"/>
              </a:rPr>
              <a:t>65%) </a:t>
            </a:r>
            <a:r>
              <a:rPr lang="en-GB" altLang="en-US" sz="2000" dirty="0">
                <a:latin typeface="Arial" panose="020B0604020202020204" pitchFamily="34" charset="0"/>
              </a:rPr>
              <a:t>were </a:t>
            </a:r>
            <a:r>
              <a:rPr lang="en-GB" altLang="en-US" sz="2000" dirty="0" smtClean="0">
                <a:latin typeface="Arial" panose="020B0604020202020204" pitchFamily="34" charset="0"/>
              </a:rPr>
              <a:t>in black </a:t>
            </a:r>
            <a:r>
              <a:rPr lang="en-GB" altLang="en-US" sz="2000" dirty="0">
                <a:latin typeface="Arial" panose="020B0604020202020204" pitchFamily="34" charset="0"/>
              </a:rPr>
              <a:t>miners</a:t>
            </a:r>
            <a:r>
              <a:rPr lang="en-GB" altLang="en-US" sz="2000" dirty="0" smtClean="0">
                <a:latin typeface="Arial" panose="020B0604020202020204" pitchFamily="34" charset="0"/>
              </a:rPr>
              <a:t>.</a:t>
            </a:r>
          </a:p>
          <a:p>
            <a:pPr marL="0" indent="0" algn="just" eaLnBrk="1" hangingPunct="1">
              <a:buNone/>
            </a:pPr>
            <a:endParaRPr lang="en-GB" altLang="en-US" sz="2000" dirty="0">
              <a:latin typeface="Arial" panose="020B0604020202020204" pitchFamily="34" charset="0"/>
            </a:endParaRPr>
          </a:p>
          <a:p>
            <a:pPr algn="just" eaLnBrk="1" hangingPunct="1">
              <a:buFont typeface="Wingdings" panose="05000000000000000000" pitchFamily="2" charset="2"/>
              <a:buChar char="Ø"/>
            </a:pPr>
            <a:r>
              <a:rPr lang="en-GB" altLang="en-US" sz="2000" dirty="0">
                <a:latin typeface="Arial" panose="020B0604020202020204" pitchFamily="34" charset="0"/>
              </a:rPr>
              <a:t>Majority of the </a:t>
            </a:r>
            <a:r>
              <a:rPr lang="en-GB" altLang="en-US" sz="2000" dirty="0" smtClean="0">
                <a:latin typeface="Arial" panose="020B0604020202020204" pitchFamily="34" charset="0"/>
              </a:rPr>
              <a:t>PTB </a:t>
            </a:r>
            <a:r>
              <a:rPr lang="en-GB" altLang="en-US" sz="2000" dirty="0">
                <a:latin typeface="Arial" panose="020B0604020202020204" pitchFamily="34" charset="0"/>
              </a:rPr>
              <a:t>had gold (</a:t>
            </a:r>
            <a:r>
              <a:rPr lang="en-GB" altLang="en-US" sz="2000" dirty="0" smtClean="0">
                <a:latin typeface="Arial" panose="020B0604020202020204" pitchFamily="34" charset="0"/>
              </a:rPr>
              <a:t>67%) </a:t>
            </a:r>
            <a:r>
              <a:rPr lang="en-GB" altLang="en-US" sz="2000" dirty="0">
                <a:latin typeface="Arial" panose="020B0604020202020204" pitchFamily="34" charset="0"/>
              </a:rPr>
              <a:t>and platinum (</a:t>
            </a:r>
            <a:r>
              <a:rPr lang="en-GB" altLang="en-US" sz="2000" dirty="0" smtClean="0">
                <a:latin typeface="Arial" panose="020B0604020202020204" pitchFamily="34" charset="0"/>
              </a:rPr>
              <a:t>15%) </a:t>
            </a:r>
            <a:r>
              <a:rPr lang="en-GB" altLang="en-US" sz="2000" dirty="0" smtClean="0">
                <a:latin typeface="Arial" panose="020B0604020202020204" pitchFamily="34" charset="0"/>
              </a:rPr>
              <a:t>exposure.</a:t>
            </a:r>
          </a:p>
          <a:p>
            <a:pPr marL="0" indent="0" algn="just" eaLnBrk="1" hangingPunct="1">
              <a:buNone/>
            </a:pPr>
            <a:r>
              <a:rPr lang="en-GB" altLang="en-US" sz="2000" dirty="0" smtClean="0">
                <a:latin typeface="Arial" panose="020B0604020202020204" pitchFamily="34" charset="0"/>
              </a:rPr>
              <a:t> </a:t>
            </a:r>
            <a:endParaRPr lang="en-ZA" altLang="en-US" sz="2000" dirty="0">
              <a:latin typeface="Arial" panose="020B0604020202020204" pitchFamily="34" charset="0"/>
            </a:endParaRPr>
          </a:p>
          <a:p>
            <a:pPr algn="just" eaLnBrk="1" hangingPunct="1">
              <a:buFont typeface="Wingdings" panose="05000000000000000000" pitchFamily="2" charset="2"/>
              <a:buChar char="Ø"/>
            </a:pPr>
            <a:r>
              <a:rPr lang="en-ZA" altLang="en-US" sz="2000" dirty="0">
                <a:latin typeface="Arial" panose="020B0604020202020204" pitchFamily="34" charset="0"/>
              </a:rPr>
              <a:t>The overall rate of PTB was 153/1000 in 2020 </a:t>
            </a:r>
            <a:r>
              <a:rPr lang="en-ZA" altLang="en-US" sz="2000" dirty="0" smtClean="0">
                <a:latin typeface="Arial" panose="020B0604020202020204" pitchFamily="34" charset="0"/>
              </a:rPr>
              <a:t>compared </a:t>
            </a:r>
            <a:r>
              <a:rPr lang="en-ZA" altLang="en-US" sz="2000" dirty="0">
                <a:latin typeface="Arial" panose="020B0604020202020204" pitchFamily="34" charset="0"/>
              </a:rPr>
              <a:t>to 192/1000 in 2019, this is a </a:t>
            </a:r>
            <a:r>
              <a:rPr lang="en-ZA" altLang="en-US" sz="2000" dirty="0" smtClean="0">
                <a:latin typeface="Arial" panose="020B0604020202020204" pitchFamily="34" charset="0"/>
              </a:rPr>
              <a:t>decrease</a:t>
            </a:r>
            <a:r>
              <a:rPr lang="en-ZA" altLang="en-US" sz="2000" dirty="0">
                <a:latin typeface="Arial" panose="020B0604020202020204" pitchFamily="34" charset="0"/>
              </a:rPr>
              <a:t>, and an encouraging trend.</a:t>
            </a:r>
          </a:p>
          <a:p>
            <a:pPr eaLnBrk="1" hangingPunct="1">
              <a:buFontTx/>
              <a:buNone/>
            </a:pPr>
            <a:r>
              <a:rPr lang="en-US" altLang="en-US" sz="1000" b="1" dirty="0">
                <a:solidFill>
                  <a:srgbClr val="000000"/>
                </a:solidFill>
                <a:latin typeface="Arial" panose="020B0604020202020204" pitchFamily="34" charset="0"/>
              </a:rPr>
              <a:t> </a:t>
            </a:r>
          </a:p>
        </p:txBody>
      </p:sp>
      <p:sp>
        <p:nvSpPr>
          <p:cNvPr id="16388"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947495-2E3A-434C-B844-B28B9CB63643}" type="slidenum">
              <a:rPr lang="en-US" altLang="en-US" sz="1000" smtClean="0">
                <a:solidFill>
                  <a:srgbClr val="000000"/>
                </a:solidFill>
                <a:latin typeface="Arial" panose="020B0604020202020204" pitchFamily="34" charset="0"/>
              </a:rPr>
              <a:pPr>
                <a:spcBef>
                  <a:spcPct val="0"/>
                </a:spcBef>
                <a:buFontTx/>
                <a:buNone/>
              </a:pPr>
              <a:t>7</a:t>
            </a:fld>
            <a:endParaRPr lang="en-US" altLang="en-US" sz="1000" smtClean="0">
              <a:solidFill>
                <a:srgbClr val="000000"/>
              </a:solidFill>
              <a:latin typeface="Arial" panose="020B0604020202020204" pitchFamily="34" charset="0"/>
            </a:endParaRP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1"/>
          <p:cNvSpPr>
            <a:spLocks noChangeArrowheads="1"/>
          </p:cNvSpPr>
          <p:nvPr/>
        </p:nvSpPr>
        <p:spPr bwMode="auto">
          <a:xfrm>
            <a:off x="3349625" y="652754"/>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smtClean="0">
                <a:solidFill>
                  <a:srgbClr val="006F45"/>
                </a:solidFill>
                <a:latin typeface="Arial" panose="020B0604020202020204" pitchFamily="34" charset="0"/>
              </a:rPr>
              <a:t>PATHOLOGICAL </a:t>
            </a:r>
            <a:r>
              <a:rPr lang="en-US" altLang="en-US" sz="2400" b="1" dirty="0">
                <a:solidFill>
                  <a:srgbClr val="006F45"/>
                </a:solidFill>
                <a:latin typeface="Arial" panose="020B0604020202020204" pitchFamily="34" charset="0"/>
              </a:rPr>
              <a:t>FINDINGS</a:t>
            </a:r>
          </a:p>
          <a:p>
            <a:pPr algn="ctr" eaLnBrk="1" hangingPunct="1">
              <a:spcBef>
                <a:spcPct val="0"/>
              </a:spcBef>
              <a:buFontTx/>
              <a:buNone/>
            </a:pPr>
            <a:r>
              <a:rPr lang="en-US" altLang="en-US" sz="2400" b="1" dirty="0" smtClean="0">
                <a:solidFill>
                  <a:srgbClr val="006F45"/>
                </a:solidFill>
                <a:latin typeface="Arial" panose="020B0604020202020204" pitchFamily="34" charset="0"/>
              </a:rPr>
              <a:t>PULMONARY </a:t>
            </a:r>
            <a:r>
              <a:rPr lang="en-US" altLang="en-US" sz="2400" b="1" dirty="0">
                <a:solidFill>
                  <a:srgbClr val="006F45"/>
                </a:solidFill>
                <a:latin typeface="Arial" panose="020B0604020202020204" pitchFamily="34" charset="0"/>
              </a:rPr>
              <a:t>TB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20483" name="Rectangle 18"/>
          <p:cNvSpPr>
            <a:spLocks noChangeArrowheads="1"/>
          </p:cNvSpPr>
          <p:nvPr/>
        </p:nvSpPr>
        <p:spPr bwMode="auto">
          <a:xfrm>
            <a:off x="827088" y="5233988"/>
            <a:ext cx="76327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ZA" altLang="en-US" sz="2000" b="1" dirty="0" smtClean="0"/>
          </a:p>
          <a:p>
            <a:pPr>
              <a:buFont typeface="Arial" panose="020B0604020202020204" pitchFamily="34" charset="0"/>
              <a:buNone/>
            </a:pPr>
            <a:r>
              <a:rPr lang="en-ZA" altLang="en-US" sz="1600" b="1" dirty="0" smtClean="0">
                <a:latin typeface="Arial" panose="020B0604020202020204" pitchFamily="34" charset="0"/>
              </a:rPr>
              <a:t>FIGURE 2: </a:t>
            </a:r>
            <a:r>
              <a:rPr lang="en-ZA" altLang="en-US" sz="1600" b="1" dirty="0">
                <a:latin typeface="Arial" panose="020B0604020202020204" pitchFamily="34" charset="0"/>
              </a:rPr>
              <a:t>ACTIVE PTB RATES IN BLACK MINERS AT AUTOPSY (1975-2020)</a:t>
            </a:r>
            <a:endParaRPr lang="en-ZA" altLang="en-US" sz="1600" dirty="0">
              <a:latin typeface="Arial" panose="020B0604020202020204" pitchFamily="34" charset="0"/>
            </a:endParaRPr>
          </a:p>
        </p:txBody>
      </p:sp>
      <p:sp>
        <p:nvSpPr>
          <p:cNvPr id="20484"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251C84-AFA0-457C-A73B-9E6EB7E20812}" type="slidenum">
              <a:rPr lang="en-US" altLang="en-US" sz="1000" smtClean="0">
                <a:solidFill>
                  <a:srgbClr val="000000"/>
                </a:solidFill>
                <a:latin typeface="Arial" panose="020B0604020202020204" pitchFamily="34" charset="0"/>
              </a:rPr>
              <a:pPr>
                <a:spcBef>
                  <a:spcPct val="0"/>
                </a:spcBef>
                <a:buFontTx/>
                <a:buNone/>
              </a:pPr>
              <a:t>8</a:t>
            </a:fld>
            <a:endParaRPr lang="en-US" altLang="en-US" sz="1000" smtClean="0">
              <a:solidFill>
                <a:srgbClr val="000000"/>
              </a:solidFill>
              <a:latin typeface="Arial" panose="020B0604020202020204" pitchFamily="34" charset="0"/>
            </a:endParaRPr>
          </a:p>
        </p:txBody>
      </p:sp>
      <p:pic>
        <p:nvPicPr>
          <p:cNvPr id="204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p:cNvSpPr>
            <a:spLocks noChangeArrowheads="1"/>
          </p:cNvSpPr>
          <p:nvPr/>
        </p:nvSpPr>
        <p:spPr bwMode="auto">
          <a:xfrm>
            <a:off x="3779838" y="1035050"/>
            <a:ext cx="390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6F45"/>
                </a:solidFill>
                <a:latin typeface="Arial" panose="020B0604020202020204" pitchFamily="34" charset="0"/>
              </a:rPr>
              <a:t>PULMONARY TB CONTINUED </a:t>
            </a:r>
            <a:endParaRPr lang="en-ZA" altLang="en-US" sz="1800"/>
          </a:p>
        </p:txBody>
      </p:sp>
      <p:pic>
        <p:nvPicPr>
          <p:cNvPr id="2048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19263"/>
            <a:ext cx="727392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0243" name="Rectangle 18"/>
          <p:cNvSpPr>
            <a:spLocks noChangeArrowheads="1"/>
          </p:cNvSpPr>
          <p:nvPr/>
        </p:nvSpPr>
        <p:spPr bwMode="auto">
          <a:xfrm>
            <a:off x="225113" y="487455"/>
            <a:ext cx="8605837" cy="645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buFont typeface="Arial" panose="020B0604020202020204" pitchFamily="34" charset="0"/>
              <a:buNone/>
              <a:defRPr/>
            </a:pPr>
            <a:r>
              <a:rPr lang="en-US" altLang="en-US" sz="2400" b="1" dirty="0" smtClean="0">
                <a:solidFill>
                  <a:srgbClr val="006F45"/>
                </a:solidFill>
                <a:latin typeface="Arial" panose="020B0604020202020204" pitchFamily="34" charset="0"/>
              </a:rPr>
              <a:t>SILICOSIS </a:t>
            </a:r>
          </a:p>
          <a:p>
            <a:pPr marL="0" indent="0" algn="ctr" eaLnBrk="1" hangingPunct="1">
              <a:buFont typeface="Arial" panose="020B0604020202020204" pitchFamily="34" charset="0"/>
              <a:buNone/>
              <a:defRPr/>
            </a:pPr>
            <a:endParaRPr lang="en-US" altLang="en-US" sz="2000" b="1" dirty="0" smtClean="0">
              <a:solidFill>
                <a:srgbClr val="006F45"/>
              </a:solidFill>
              <a:latin typeface="Arial" panose="020B0604020202020204" pitchFamily="34" charset="0"/>
            </a:endParaRPr>
          </a:p>
          <a:p>
            <a:pPr eaLnBrk="1" hangingPunct="1">
              <a:buFontTx/>
              <a:buNone/>
              <a:defRPr/>
            </a:pPr>
            <a:r>
              <a:rPr lang="en-US" altLang="en-US" sz="1000" b="1" dirty="0" smtClean="0">
                <a:solidFill>
                  <a:srgbClr val="000000"/>
                </a:solidFill>
                <a:latin typeface="Arial" panose="020B0604020202020204" pitchFamily="34" charset="0"/>
              </a:rPr>
              <a:t> </a:t>
            </a:r>
          </a:p>
          <a:p>
            <a:pPr algn="just" eaLnBrk="1" hangingPunct="1">
              <a:buFont typeface="Wingdings" panose="05000000000000000000" pitchFamily="2" charset="2"/>
              <a:buChar char="Ø"/>
              <a:defRPr/>
            </a:pPr>
            <a:r>
              <a:rPr lang="en-US" altLang="en-US" sz="2000" dirty="0" smtClean="0">
                <a:solidFill>
                  <a:srgbClr val="000000"/>
                </a:solidFill>
                <a:latin typeface="Arial" panose="020B0604020202020204" pitchFamily="34" charset="0"/>
              </a:rPr>
              <a:t>Silicotic nodules were identified in the lungs of </a:t>
            </a:r>
            <a:r>
              <a:rPr lang="en-ZA" sz="2000" dirty="0" smtClean="0">
                <a:latin typeface="Arial" panose="020B0604020202020204" pitchFamily="34" charset="0"/>
              </a:rPr>
              <a:t>22% of all autopsies.</a:t>
            </a:r>
          </a:p>
          <a:p>
            <a:pPr marL="0" indent="0" algn="just" eaLnBrk="1" hangingPunct="1">
              <a:buNone/>
              <a:defRPr/>
            </a:pPr>
            <a:endParaRPr lang="en-ZA" sz="2000" dirty="0" smtClean="0">
              <a:latin typeface="Arial" panose="020B0604020202020204" pitchFamily="34" charset="0"/>
            </a:endParaRPr>
          </a:p>
          <a:p>
            <a:pPr algn="just" eaLnBrk="1" hangingPunct="1">
              <a:buFont typeface="Wingdings" panose="05000000000000000000" pitchFamily="2" charset="2"/>
              <a:buChar char="Ø"/>
              <a:defRPr/>
            </a:pPr>
            <a:r>
              <a:rPr lang="en-ZA" sz="2000" dirty="0" smtClean="0">
                <a:latin typeface="Arial" panose="020B0604020202020204" pitchFamily="34" charset="0"/>
              </a:rPr>
              <a:t>Majority of the cases (87%) had worked in gold mining.</a:t>
            </a:r>
          </a:p>
          <a:p>
            <a:pPr marL="0" indent="0" algn="just" eaLnBrk="1" hangingPunct="1">
              <a:buNone/>
              <a:defRPr/>
            </a:pPr>
            <a:endParaRPr lang="en-ZA" sz="2000" dirty="0" smtClean="0">
              <a:latin typeface="Arial" panose="020B0604020202020204" pitchFamily="34" charset="0"/>
            </a:endParaRPr>
          </a:p>
          <a:p>
            <a:pPr algn="just" eaLnBrk="1" hangingPunct="1">
              <a:buFont typeface="Wingdings" panose="05000000000000000000" pitchFamily="2" charset="2"/>
              <a:buChar char="Ø"/>
              <a:defRPr/>
            </a:pPr>
            <a:r>
              <a:rPr lang="en-ZA" sz="2000" dirty="0" smtClean="0">
                <a:latin typeface="Arial" panose="020B0604020202020204" pitchFamily="34" charset="0"/>
              </a:rPr>
              <a:t>Large silicotic nodules were found in 16% cases.</a:t>
            </a:r>
          </a:p>
          <a:p>
            <a:pPr algn="just" eaLnBrk="1" hangingPunct="1">
              <a:buFont typeface="Wingdings" panose="05000000000000000000" pitchFamily="2" charset="2"/>
              <a:buChar char="Ø"/>
              <a:defRPr/>
            </a:pPr>
            <a:endParaRPr lang="en-ZA" sz="2000" dirty="0" smtClean="0">
              <a:latin typeface="Arial" panose="020B0604020202020204" pitchFamily="34" charset="0"/>
            </a:endParaRPr>
          </a:p>
          <a:p>
            <a:pPr algn="just">
              <a:buFont typeface="Wingdings" panose="05000000000000000000" pitchFamily="2" charset="2"/>
              <a:buChar char="Ø"/>
              <a:defRPr/>
            </a:pPr>
            <a:r>
              <a:rPr lang="en-ZA" sz="2000" dirty="0" smtClean="0">
                <a:latin typeface="Arial" panose="020B0604020202020204" pitchFamily="34" charset="0"/>
              </a:rPr>
              <a:t>3.6% of cases had massive fibrosis, and 90% were from the gold mining industry.</a:t>
            </a:r>
          </a:p>
          <a:p>
            <a:pPr marL="0" indent="0" algn="just">
              <a:buNone/>
              <a:defRPr/>
            </a:pPr>
            <a:endParaRPr lang="en-ZA" sz="2000" dirty="0" smtClean="0">
              <a:latin typeface="Arial" panose="020B0604020202020204" pitchFamily="34" charset="0"/>
            </a:endParaRPr>
          </a:p>
          <a:p>
            <a:pPr algn="just">
              <a:buFont typeface="Wingdings" panose="05000000000000000000" pitchFamily="2" charset="2"/>
              <a:buChar char="Ø"/>
              <a:defRPr/>
            </a:pPr>
            <a:r>
              <a:rPr lang="en-ZA" sz="2000" dirty="0" smtClean="0">
                <a:latin typeface="Arial" panose="020B0604020202020204" pitchFamily="34" charset="0"/>
              </a:rPr>
              <a:t>The overall rate of silicosis in 2020 was 223/1000 compared to 246/100 in 2019, this indicates a decrease after the 2019 increase. </a:t>
            </a:r>
          </a:p>
          <a:p>
            <a:pPr marL="0" indent="0" algn="just">
              <a:buNone/>
              <a:defRPr/>
            </a:pPr>
            <a:endParaRPr lang="en-ZA" sz="2000" dirty="0" smtClean="0">
              <a:latin typeface="Arial" panose="020B0604020202020204" pitchFamily="34" charset="0"/>
            </a:endParaRPr>
          </a:p>
          <a:p>
            <a:pPr algn="just">
              <a:buFont typeface="Wingdings" panose="05000000000000000000" pitchFamily="2" charset="2"/>
              <a:buChar char="Ø"/>
              <a:defRPr/>
            </a:pPr>
            <a:r>
              <a:rPr lang="en-ZA" sz="2000" dirty="0" smtClean="0">
                <a:latin typeface="Arial" panose="020B0604020202020204" pitchFamily="34" charset="0"/>
              </a:rPr>
              <a:t>The overall rate of massive fibrosis was 36/1000 in 2020, a decrease from 2019 at 41/1000. </a:t>
            </a:r>
          </a:p>
          <a:p>
            <a:pPr eaLnBrk="1" hangingPunct="1">
              <a:defRPr/>
            </a:pPr>
            <a:endParaRPr lang="en-US" altLang="en-US" sz="1800" b="1" dirty="0" smtClean="0">
              <a:solidFill>
                <a:srgbClr val="000000"/>
              </a:solidFill>
              <a:latin typeface="Arial" panose="020B0604020202020204" pitchFamily="34" charset="0"/>
            </a:endParaRPr>
          </a:p>
          <a:p>
            <a:pPr marL="0" indent="0" eaLnBrk="1" hangingPunct="1">
              <a:buFont typeface="Arial" panose="020B0604020202020204" pitchFamily="34" charset="0"/>
              <a:buNone/>
              <a:defRPr/>
            </a:pPr>
            <a:endParaRPr lang="en-US" altLang="en-US" sz="1000" b="1" dirty="0" smtClean="0">
              <a:solidFill>
                <a:srgbClr val="000000"/>
              </a:solidFill>
              <a:latin typeface="Arial" panose="020B0604020202020204" pitchFamily="34" charset="0"/>
            </a:endParaRPr>
          </a:p>
        </p:txBody>
      </p:sp>
      <p:sp>
        <p:nvSpPr>
          <p:cNvPr id="22532" name="Slide Number Placeholder 17"/>
          <p:cNvSpPr>
            <a:spLocks noGrp="1"/>
          </p:cNvSpPr>
          <p:nvPr>
            <p:ph type="sldNum" sz="quarter" idx="12"/>
          </p:nvPr>
        </p:nvSpPr>
        <p:spPr bwMode="auto">
          <a:xfrm>
            <a:off x="6796088" y="62865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2D1B0C-9E91-4190-8E0F-250124DA39F9}" type="slidenum">
              <a:rPr lang="en-US" altLang="en-US" sz="1000" smtClean="0">
                <a:solidFill>
                  <a:srgbClr val="000000"/>
                </a:solidFill>
                <a:latin typeface="Arial" panose="020B0604020202020204" pitchFamily="34" charset="0"/>
              </a:rPr>
              <a:pPr>
                <a:spcBef>
                  <a:spcPct val="0"/>
                </a:spcBef>
                <a:buFontTx/>
                <a:buNone/>
              </a:pPr>
              <a:t>9</a:t>
            </a:fld>
            <a:endParaRPr lang="en-US" altLang="en-US" sz="1000" smtClean="0">
              <a:solidFill>
                <a:srgbClr val="000000"/>
              </a:solidFill>
              <a:latin typeface="Arial" panose="020B0604020202020204" pitchFamily="34" charset="0"/>
            </a:endParaRPr>
          </a:p>
        </p:txBody>
      </p:sp>
      <p:pic>
        <p:nvPicPr>
          <p:cNvPr id="2253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
            <a:ext cx="2695029" cy="101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800" dirty="0" smtClean="0">
            <a:latin typeface="Harlow Solid Italic" panose="04030604020F02020D02" pitchFamily="8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1036</TotalTime>
  <Words>1232</Words>
  <Application>Microsoft Office PowerPoint</Application>
  <PresentationFormat>On-screen Show (4:3)</PresentationFormat>
  <Paragraphs>222</Paragraphs>
  <Slides>17</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Narrow</vt:lpstr>
      <vt:lpstr>Calibri</vt:lpstr>
      <vt:lpstr>Harlow Solid Italic</vt:lpstr>
      <vt:lpstr>Times New Roman</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Boksburg Library (Boksburg)</dc:creator>
  <cp:lastModifiedBy>Lucia Mhlongo</cp:lastModifiedBy>
  <cp:revision>90</cp:revision>
  <cp:lastPrinted>2022-11-25T11:47:49Z</cp:lastPrinted>
  <dcterms:created xsi:type="dcterms:W3CDTF">2013-10-15T07:09:10Z</dcterms:created>
  <dcterms:modified xsi:type="dcterms:W3CDTF">2022-11-28T13:37:47Z</dcterms:modified>
</cp:coreProperties>
</file>